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1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6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7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9"/>
  </p:notesMasterIdLst>
  <p:sldIdLst>
    <p:sldId id="267" r:id="rId2"/>
    <p:sldId id="262" r:id="rId3"/>
    <p:sldId id="2147483639" r:id="rId4"/>
    <p:sldId id="288" r:id="rId5"/>
    <p:sldId id="2147483641" r:id="rId6"/>
    <p:sldId id="283" r:id="rId7"/>
    <p:sldId id="2147483374" r:id="rId8"/>
    <p:sldId id="260" r:id="rId9"/>
    <p:sldId id="278" r:id="rId10"/>
    <p:sldId id="284" r:id="rId11"/>
    <p:sldId id="286" r:id="rId12"/>
    <p:sldId id="271" r:id="rId13"/>
    <p:sldId id="297" r:id="rId14"/>
    <p:sldId id="291" r:id="rId15"/>
    <p:sldId id="261" r:id="rId16"/>
    <p:sldId id="268" r:id="rId17"/>
    <p:sldId id="257" r:id="rId18"/>
    <p:sldId id="2147483645" r:id="rId19"/>
    <p:sldId id="287" r:id="rId20"/>
    <p:sldId id="276" r:id="rId21"/>
    <p:sldId id="256" r:id="rId22"/>
    <p:sldId id="2147483646" r:id="rId23"/>
    <p:sldId id="264" r:id="rId24"/>
    <p:sldId id="296" r:id="rId25"/>
    <p:sldId id="272" r:id="rId26"/>
    <p:sldId id="258" r:id="rId27"/>
    <p:sldId id="259" r:id="rId28"/>
    <p:sldId id="289" r:id="rId29"/>
    <p:sldId id="2147483647" r:id="rId30"/>
    <p:sldId id="280" r:id="rId31"/>
    <p:sldId id="263" r:id="rId32"/>
    <p:sldId id="2147483626" r:id="rId33"/>
    <p:sldId id="270" r:id="rId34"/>
    <p:sldId id="2147139368" r:id="rId35"/>
    <p:sldId id="2147482348" r:id="rId36"/>
    <p:sldId id="341" r:id="rId37"/>
    <p:sldId id="290" r:id="rId3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Shared%20drives\Marketing\SITE\BLOG\Published%20Posts\monthly%20status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Worksheet1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Microsoft_Excel_Worksheet2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ar\Desktop\DATA\&#1514;&#1493;&#1499;&#1503;\Charts\&#8207;&#8207;data%20story%20charts%2006.2021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Learning%20charts\Actual%20VS%20Planing\&#1489;&#1497;&#1510;&#1493;&#1506;%20&#1502;&#1493;&#1500;%20&#1497;&#1506;&#1491;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4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3.xml"/><Relationship Id="rId1" Type="http://schemas.microsoft.com/office/2011/relationships/chartStyle" Target="style3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en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I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en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IL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2F-427B-81F1-63A26B01E28E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2F-427B-81F1-63A26B01E28E}"/>
              </c:ext>
            </c:extLst>
          </c:dPt>
          <c:cat>
            <c:strRef>
              <c:f>עוגה!$A$2:$A$3</c:f>
              <c:strCache>
                <c:ptCount val="2"/>
                <c:pt idx="0">
                  <c:v>מפוטרים</c:v>
                </c:pt>
                <c:pt idx="1">
                  <c:v>מתפטרים</c:v>
                </c:pt>
              </c:strCache>
            </c:strRef>
          </c:cat>
          <c:val>
            <c:numRef>
              <c:f>עוגה!$B$2:$B$3</c:f>
              <c:numCache>
                <c:formatCode>0%</c:formatCode>
                <c:ptCount val="2"/>
                <c:pt idx="0">
                  <c:v>0.27</c:v>
                </c:pt>
                <c:pt idx="1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2F-427B-81F1-63A26B01E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108658582949276E-3"/>
          <c:y val="3.9194702748928022E-2"/>
          <c:w val="0.97178917447246016"/>
          <c:h val="0.8134581187086152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'ביצוע מול יעד'!$D$2</c:f>
              <c:strCache>
                <c:ptCount val="1"/>
                <c:pt idx="0">
                  <c:v>31,193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46-441D-8CCC-3D5AAA3894E8}"/>
              </c:ext>
            </c:extLst>
          </c:dPt>
          <c:cat>
            <c:numRef>
              <c:f>'ביצוע מול יעד'!$C$2:$C$5</c:f>
              <c:numCache>
                <c:formatCode>mmm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'ביצוע מול יעד'!$D$2:$D$5</c:f>
              <c:numCache>
                <c:formatCode>#,##0</c:formatCode>
                <c:ptCount val="4"/>
                <c:pt idx="0">
                  <c:v>31193</c:v>
                </c:pt>
                <c:pt idx="1">
                  <c:v>34131</c:v>
                </c:pt>
                <c:pt idx="2">
                  <c:v>35124</c:v>
                </c:pt>
                <c:pt idx="3">
                  <c:v>33850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46-441D-8CCC-3D5AAA389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13223680"/>
        <c:axId val="513218760"/>
      </c:barChart>
      <c:dateAx>
        <c:axId val="513223680"/>
        <c:scaling>
          <c:orientation val="minMax"/>
        </c:scaling>
        <c:delete val="0"/>
        <c:axPos val="b"/>
        <c:numFmt formatCode="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Tahoma" panose="020B0604030504040204" pitchFamily="34" charset="0"/>
                <a:cs typeface="Calibri" panose="020F0502020204030204" pitchFamily="34" charset="0"/>
              </a:defRPr>
            </a:pPr>
            <a:endParaRPr lang="en-IL"/>
          </a:p>
        </c:txPr>
        <c:crossAx val="513218760"/>
        <c:crosses val="autoZero"/>
        <c:auto val="1"/>
        <c:lblOffset val="100"/>
        <c:baseTimeUnit val="months"/>
      </c:dateAx>
      <c:valAx>
        <c:axId val="513218760"/>
        <c:scaling>
          <c:orientation val="minMax"/>
        </c:scaling>
        <c:delete val="1"/>
        <c:axPos val="l"/>
        <c:numFmt formatCode="&quot;₪&quot;\ #,##0" sourceLinked="0"/>
        <c:majorTickMark val="none"/>
        <c:minorTickMark val="none"/>
        <c:tickLblPos val="nextTo"/>
        <c:crossAx val="51322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234882231440142E-2"/>
          <c:y val="3.7902449693788275E-2"/>
          <c:w val="0.94494080718835538"/>
          <c:h val="0.82807219749705196"/>
        </c:manualLayout>
      </c:layout>
      <c:lineChart>
        <c:grouping val="standard"/>
        <c:varyColors val="0"/>
        <c:ser>
          <c:idx val="1"/>
          <c:order val="0"/>
          <c:tx>
            <c:strRef>
              <c:f>'יעד מול ביצוע'!$C$49</c:f>
              <c:strCache>
                <c:ptCount val="1"/>
                <c:pt idx="0">
                  <c:v>ביצוע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187A-4A57-B448-5000CC11058D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187A-4A57-B448-5000CC11058D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187A-4A57-B448-5000CC11058D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187A-4A57-B448-5000CC11058D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187A-4A57-B448-5000CC11058D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187A-4A57-B448-5000CC11058D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187A-4A57-B448-5000CC11058D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187A-4A57-B448-5000CC11058D}"/>
              </c:ext>
            </c:extLst>
          </c:dPt>
          <c:cat>
            <c:numRef>
              <c:f>'יעד מול ביצוע'!$B$50:$B$61</c:f>
              <c:numCache>
                <c:formatCode>mm/yy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'יעד מול ביצוע'!$C$50:$C$61</c:f>
              <c:numCache>
                <c:formatCode>0</c:formatCode>
                <c:ptCount val="12"/>
                <c:pt idx="0">
                  <c:v>50</c:v>
                </c:pt>
                <c:pt idx="1">
                  <c:v>55</c:v>
                </c:pt>
                <c:pt idx="2">
                  <c:v>57</c:v>
                </c:pt>
                <c:pt idx="3">
                  <c:v>72</c:v>
                </c:pt>
                <c:pt idx="4">
                  <c:v>85</c:v>
                </c:pt>
                <c:pt idx="5">
                  <c:v>93</c:v>
                </c:pt>
                <c:pt idx="6">
                  <c:v>79</c:v>
                </c:pt>
                <c:pt idx="7">
                  <c:v>65</c:v>
                </c:pt>
                <c:pt idx="8">
                  <c:v>59</c:v>
                </c:pt>
                <c:pt idx="9">
                  <c:v>53</c:v>
                </c:pt>
                <c:pt idx="10">
                  <c:v>73</c:v>
                </c:pt>
                <c:pt idx="11">
                  <c:v>86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187A-4A57-B448-5000CC110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6789344"/>
        <c:axId val="616790000"/>
      </c:lineChart>
      <c:dateAx>
        <c:axId val="616789344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en-IL"/>
          </a:p>
        </c:txPr>
        <c:crossAx val="616790000"/>
        <c:crosses val="autoZero"/>
        <c:auto val="1"/>
        <c:lblOffset val="100"/>
        <c:baseTimeUnit val="months"/>
      </c:dateAx>
      <c:valAx>
        <c:axId val="616790000"/>
        <c:scaling>
          <c:orientation val="minMax"/>
          <c:min val="20"/>
        </c:scaling>
        <c:delete val="1"/>
        <c:axPos val="l"/>
        <c:numFmt formatCode="#,##0" sourceLinked="0"/>
        <c:majorTickMark val="out"/>
        <c:minorTickMark val="none"/>
        <c:tickLblPos val="nextTo"/>
        <c:crossAx val="61678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108658582949276E-3"/>
          <c:y val="3.9194702748928022E-2"/>
          <c:w val="0.97178917447246016"/>
          <c:h val="0.8134581187086152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'ביצוע מול יעד'!$D$2</c:f>
              <c:strCache>
                <c:ptCount val="1"/>
                <c:pt idx="0">
                  <c:v>31,193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D0-462F-8072-F3DE85AD0206}"/>
              </c:ext>
            </c:extLst>
          </c:dPt>
          <c:cat>
            <c:numRef>
              <c:f>'ביצוע מול יעד'!$C$2:$C$5</c:f>
              <c:numCache>
                <c:formatCode>mmm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'ביצוע מול יעד'!$D$2:$D$5</c:f>
              <c:numCache>
                <c:formatCode>#,##0</c:formatCode>
                <c:ptCount val="4"/>
                <c:pt idx="0">
                  <c:v>31193</c:v>
                </c:pt>
                <c:pt idx="1">
                  <c:v>34131</c:v>
                </c:pt>
                <c:pt idx="2">
                  <c:v>35124</c:v>
                </c:pt>
                <c:pt idx="3">
                  <c:v>33850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D0-462F-8072-F3DE85AD0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13223680"/>
        <c:axId val="513218760"/>
      </c:barChart>
      <c:dateAx>
        <c:axId val="513223680"/>
        <c:scaling>
          <c:orientation val="minMax"/>
        </c:scaling>
        <c:delete val="0"/>
        <c:axPos val="b"/>
        <c:numFmt formatCode="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Tahoma" panose="020B0604030504040204" pitchFamily="34" charset="0"/>
                <a:cs typeface="Calibri" panose="020F0502020204030204" pitchFamily="34" charset="0"/>
              </a:defRPr>
            </a:pPr>
            <a:endParaRPr lang="en-IL"/>
          </a:p>
        </c:txPr>
        <c:crossAx val="513218760"/>
        <c:crosses val="autoZero"/>
        <c:auto val="1"/>
        <c:lblOffset val="100"/>
        <c:baseTimeUnit val="months"/>
      </c:dateAx>
      <c:valAx>
        <c:axId val="513218760"/>
        <c:scaling>
          <c:orientation val="minMax"/>
        </c:scaling>
        <c:delete val="1"/>
        <c:axPos val="l"/>
        <c:numFmt formatCode="&quot;₪&quot;\ #,##0" sourceLinked="0"/>
        <c:majorTickMark val="none"/>
        <c:minorTickMark val="none"/>
        <c:tickLblPos val="nextTo"/>
        <c:crossAx val="51322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62207753872386E-2"/>
          <c:y val="8.8500883142249243E-2"/>
          <c:w val="0.90641632503046221"/>
          <c:h val="0.73481342515590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נתונים!$C$8</c:f>
              <c:strCache>
                <c:ptCount val="1"/>
                <c:pt idx="0">
                  <c:v>לידים חמים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2FFA19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D-495E-88E5-76C60A37B1DE}"/>
              </c:ext>
            </c:extLst>
          </c:dPt>
          <c:cat>
            <c:numRef>
              <c:f>נתונים!$B$9:$B$21</c:f>
              <c:numCache>
                <c:formatCode>B1mmm\-yy</c:formatCode>
                <c:ptCount val="11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</c:numCache>
            </c:numRef>
          </c:cat>
          <c:val>
            <c:numRef>
              <c:f>נתונים!$C$9:$C$21</c:f>
              <c:numCache>
                <c:formatCode>#,##0</c:formatCode>
                <c:ptCount val="11"/>
                <c:pt idx="0">
                  <c:v>3749.2350000000001</c:v>
                </c:pt>
                <c:pt idx="1">
                  <c:v>4272.53</c:v>
                </c:pt>
                <c:pt idx="2">
                  <c:v>5613.1949999999997</c:v>
                </c:pt>
                <c:pt idx="3">
                  <c:v>4302.96</c:v>
                </c:pt>
                <c:pt idx="4">
                  <c:v>5721.24</c:v>
                </c:pt>
                <c:pt idx="5">
                  <c:v>4739.28</c:v>
                </c:pt>
                <c:pt idx="6">
                  <c:v>4923.5649999999996</c:v>
                </c:pt>
                <c:pt idx="7">
                  <c:v>5397.3450000000003</c:v>
                </c:pt>
                <c:pt idx="8">
                  <c:v>5628.63</c:v>
                </c:pt>
                <c:pt idx="9">
                  <c:v>5909.0249999999996</c:v>
                </c:pt>
                <c:pt idx="10">
                  <c:v>6309.0249999999996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ED-495E-88E5-76C60A37B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9487600"/>
        <c:axId val="122913940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נתונים!$D$8</c15:sqref>
                        </c15:formulaRef>
                      </c:ext>
                    </c:extLst>
                    <c:strCache>
                      <c:ptCount val="1"/>
                      <c:pt idx="0">
                        <c:v>לידים קרים</c:v>
                      </c:pt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bg1"/>
                    </a:solidFill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נתונים!$B$9:$B$21</c15:sqref>
                        </c15:formulaRef>
                      </c:ext>
                    </c:extLst>
                    <c:numCache>
                      <c:formatCode>B1mmm\-yy</c:formatCode>
                      <c:ptCount val="11"/>
                      <c:pt idx="0">
                        <c:v>44927</c:v>
                      </c:pt>
                      <c:pt idx="1">
                        <c:v>44958</c:v>
                      </c:pt>
                      <c:pt idx="2">
                        <c:v>44986</c:v>
                      </c:pt>
                      <c:pt idx="3">
                        <c:v>45017</c:v>
                      </c:pt>
                      <c:pt idx="4">
                        <c:v>45047</c:v>
                      </c:pt>
                      <c:pt idx="5">
                        <c:v>45078</c:v>
                      </c:pt>
                      <c:pt idx="6">
                        <c:v>45108</c:v>
                      </c:pt>
                      <c:pt idx="7">
                        <c:v>45139</c:v>
                      </c:pt>
                      <c:pt idx="8">
                        <c:v>45170</c:v>
                      </c:pt>
                      <c:pt idx="9">
                        <c:v>45200</c:v>
                      </c:pt>
                      <c:pt idx="10">
                        <c:v>45231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נתונים!$D$9:$D$21</c15:sqref>
                        </c15:formulaRef>
                      </c:ext>
                    </c:extLst>
                    <c:numCache>
                      <c:formatCode>#,##0</c:formatCode>
                      <c:ptCount val="11"/>
                      <c:pt idx="0">
                        <c:v>2185.1549999999997</c:v>
                      </c:pt>
                      <c:pt idx="1">
                        <c:v>3608.1149999999998</c:v>
                      </c:pt>
                      <c:pt idx="2">
                        <c:v>3288.39</c:v>
                      </c:pt>
                      <c:pt idx="3">
                        <c:v>4582.7250000000004</c:v>
                      </c:pt>
                      <c:pt idx="4">
                        <c:v>4026.33</c:v>
                      </c:pt>
                      <c:pt idx="5">
                        <c:v>3511.83</c:v>
                      </c:pt>
                      <c:pt idx="6">
                        <c:v>3925.6349999999998</c:v>
                      </c:pt>
                      <c:pt idx="7">
                        <c:v>3270.75</c:v>
                      </c:pt>
                      <c:pt idx="8">
                        <c:v>3938.13</c:v>
                      </c:pt>
                      <c:pt idx="9">
                        <c:v>3623.5499999999997</c:v>
                      </c:pt>
                      <c:pt idx="10">
                        <c:v>3623.5499999999997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5CED-495E-88E5-76C60A37B1DE}"/>
                  </c:ext>
                </c:extLst>
              </c15:ser>
            </c15:filteredBarSeries>
          </c:ext>
        </c:extLst>
      </c:barChart>
      <c:lineChart>
        <c:grouping val="percentStacked"/>
        <c:varyColors val="0"/>
        <c:ser>
          <c:idx val="2"/>
          <c:order val="2"/>
          <c:tx>
            <c:strRef>
              <c:f>נתונים!$E$8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cat>
            <c:numRef>
              <c:f>נתונים!$B$9:$B$21</c:f>
              <c:numCache>
                <c:formatCode>B1mmm\-yy</c:formatCode>
                <c:ptCount val="11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</c:numCache>
            </c:numRef>
          </c:cat>
          <c:val>
            <c:numRef>
              <c:f>נתונים!$E$9:$E$21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ED-495E-88E5-76C60A37B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6623952"/>
        <c:axId val="43003616"/>
      </c:lineChart>
      <c:catAx>
        <c:axId val="919487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B1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en-IL"/>
          </a:p>
        </c:txPr>
        <c:crossAx val="1229139408"/>
        <c:crosses val="autoZero"/>
        <c:auto val="0"/>
        <c:lblAlgn val="ctr"/>
        <c:lblOffset val="100"/>
        <c:noMultiLvlLbl val="0"/>
      </c:catAx>
      <c:valAx>
        <c:axId val="122913940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19487600"/>
        <c:crosses val="autoZero"/>
        <c:crossBetween val="between"/>
      </c:valAx>
      <c:valAx>
        <c:axId val="4300361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806623952"/>
        <c:crosses val="max"/>
        <c:crossBetween val="between"/>
      </c:valAx>
      <c:dateAx>
        <c:axId val="806623952"/>
        <c:scaling>
          <c:orientation val="minMax"/>
        </c:scaling>
        <c:delete val="1"/>
        <c:axPos val="b"/>
        <c:numFmt formatCode="B1mmm\-yy" sourceLinked="1"/>
        <c:majorTickMark val="out"/>
        <c:minorTickMark val="none"/>
        <c:tickLblPos val="nextTo"/>
        <c:crossAx val="4300361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518912814943487E-2"/>
          <c:y val="6.4814693380517222E-2"/>
          <c:w val="0.88622476502886272"/>
          <c:h val="0.72574289686560023"/>
        </c:manualLayout>
      </c:layout>
      <c:lineChart>
        <c:grouping val="standard"/>
        <c:varyColors val="0"/>
        <c:ser>
          <c:idx val="0"/>
          <c:order val="0"/>
          <c:tx>
            <c:strRef>
              <c:f>'גרף קו (2)'!$B$1</c:f>
              <c:strCache>
                <c:ptCount val="1"/>
                <c:pt idx="0">
                  <c:v>שירלי</c:v>
                </c:pt>
              </c:strCache>
            </c:strRef>
          </c:tx>
          <c:spPr>
            <a:ln w="34925" cap="rnd">
              <a:solidFill>
                <a:sysClr val="windowText" lastClr="00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19050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10-4508-82E1-AD478CE26A63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310-4508-82E1-AD478CE26A63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310-4508-82E1-AD478CE26A63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310-4508-82E1-AD478CE26A63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310-4508-82E1-AD478CE26A63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310-4508-82E1-AD478CE26A63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310-4508-82E1-AD478CE26A63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310-4508-82E1-AD478CE26A63}"/>
              </c:ext>
            </c:extLst>
          </c:dPt>
          <c:cat>
            <c:numRef>
              <c:f>'גרף קו (2)'!$A$2:$A$13</c:f>
              <c:numCache>
                <c:formatCode>mmm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'גרף קו (2)'!$B$2:$B$13</c:f>
              <c:numCache>
                <c:formatCode>0%</c:formatCode>
                <c:ptCount val="12"/>
                <c:pt idx="0">
                  <c:v>0.55000000000000004</c:v>
                </c:pt>
                <c:pt idx="1">
                  <c:v>0.56999999999999995</c:v>
                </c:pt>
                <c:pt idx="2">
                  <c:v>0.59</c:v>
                </c:pt>
                <c:pt idx="3">
                  <c:v>0.62</c:v>
                </c:pt>
                <c:pt idx="4">
                  <c:v>0.65</c:v>
                </c:pt>
                <c:pt idx="5">
                  <c:v>0.53</c:v>
                </c:pt>
                <c:pt idx="6">
                  <c:v>0.49</c:v>
                </c:pt>
                <c:pt idx="7">
                  <c:v>0.45</c:v>
                </c:pt>
                <c:pt idx="8">
                  <c:v>0.39</c:v>
                </c:pt>
                <c:pt idx="9">
                  <c:v>0.56999999999999995</c:v>
                </c:pt>
                <c:pt idx="10">
                  <c:v>0.75</c:v>
                </c:pt>
                <c:pt idx="11">
                  <c:v>0.81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F310-4508-82E1-AD478CE26A63}"/>
            </c:ext>
          </c:extLst>
        </c:ser>
        <c:ser>
          <c:idx val="1"/>
          <c:order val="1"/>
          <c:tx>
            <c:strRef>
              <c:f>'גרף קו (2)'!$C$1</c:f>
              <c:strCache>
                <c:ptCount val="1"/>
                <c:pt idx="0">
                  <c:v>ערן</c:v>
                </c:pt>
              </c:strCache>
            </c:strRef>
          </c:tx>
          <c:spPr>
            <a:ln w="34925" cap="rnd">
              <a:solidFill>
                <a:srgbClr val="8000FF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'גרף קו (2)'!$A$2:$A$13</c:f>
              <c:numCache>
                <c:formatCode>mmm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'גרף קו (2)'!$C$2:$C$13</c:f>
              <c:numCache>
                <c:formatCode>0%</c:formatCode>
                <c:ptCount val="12"/>
                <c:pt idx="0">
                  <c:v>0.82</c:v>
                </c:pt>
                <c:pt idx="1">
                  <c:v>0.83</c:v>
                </c:pt>
                <c:pt idx="2">
                  <c:v>0.79</c:v>
                </c:pt>
                <c:pt idx="3">
                  <c:v>0.81</c:v>
                </c:pt>
                <c:pt idx="4">
                  <c:v>0.82</c:v>
                </c:pt>
                <c:pt idx="5">
                  <c:v>0.77</c:v>
                </c:pt>
                <c:pt idx="6">
                  <c:v>0.84</c:v>
                </c:pt>
                <c:pt idx="7">
                  <c:v>0.86</c:v>
                </c:pt>
                <c:pt idx="8">
                  <c:v>0.75</c:v>
                </c:pt>
                <c:pt idx="9">
                  <c:v>0.71</c:v>
                </c:pt>
                <c:pt idx="10">
                  <c:v>0.69</c:v>
                </c:pt>
                <c:pt idx="11">
                  <c:v>0.65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1-F310-4508-82E1-AD478CE26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0697984"/>
        <c:axId val="1190701312"/>
      </c:lineChart>
      <c:dateAx>
        <c:axId val="1190697984"/>
        <c:scaling>
          <c:orientation val="minMax"/>
        </c:scaling>
        <c:delete val="0"/>
        <c:axPos val="b"/>
        <c:numFmt formatCode="mm" sourceLinked="0"/>
        <c:majorTickMark val="none"/>
        <c:minorTickMark val="none"/>
        <c:tickLblPos val="none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Fb JabutinskiEng Light" pitchFamily="2" charset="77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1190701312"/>
        <c:crosses val="autoZero"/>
        <c:auto val="1"/>
        <c:lblOffset val="100"/>
        <c:baseTimeUnit val="months"/>
      </c:dateAx>
      <c:valAx>
        <c:axId val="1190701312"/>
        <c:scaling>
          <c:orientation val="minMax"/>
          <c:max val="1"/>
          <c:min val="0"/>
        </c:scaling>
        <c:delete val="1"/>
        <c:axPos val="l"/>
        <c:numFmt formatCode="0%" sourceLinked="1"/>
        <c:majorTickMark val="none"/>
        <c:minorTickMark val="none"/>
        <c:tickLblPos val="nextTo"/>
        <c:crossAx val="119069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518912814943487E-2"/>
          <c:y val="6.4814693380517222E-2"/>
          <c:w val="0.88622476502886272"/>
          <c:h val="0.72574289686560023"/>
        </c:manualLayout>
      </c:layout>
      <c:lineChart>
        <c:grouping val="standard"/>
        <c:varyColors val="0"/>
        <c:ser>
          <c:idx val="0"/>
          <c:order val="0"/>
          <c:tx>
            <c:strRef>
              <c:f>'גרף קו (2)'!$B$1</c:f>
              <c:strCache>
                <c:ptCount val="1"/>
                <c:pt idx="0">
                  <c:v>שירלי</c:v>
                </c:pt>
              </c:strCache>
            </c:strRef>
          </c:tx>
          <c:spPr>
            <a:ln w="34925" cap="rnd">
              <a:solidFill>
                <a:sysClr val="windowText" lastClr="00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19050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79-4FE2-847E-CD96AEB90331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79-4FE2-847E-CD96AEB90331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E79-4FE2-847E-CD96AEB90331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E79-4FE2-847E-CD96AEB90331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E79-4FE2-847E-CD96AEB90331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E79-4FE2-847E-CD96AEB90331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E79-4FE2-847E-CD96AEB90331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E79-4FE2-847E-CD96AEB90331}"/>
              </c:ext>
            </c:extLst>
          </c:dPt>
          <c:cat>
            <c:numRef>
              <c:f>'גרף קו (2)'!$A$2:$A$13</c:f>
              <c:numCache>
                <c:formatCode>mmm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'גרף קו (2)'!$B$2:$B$13</c:f>
              <c:numCache>
                <c:formatCode>0%</c:formatCode>
                <c:ptCount val="12"/>
                <c:pt idx="0">
                  <c:v>0.55000000000000004</c:v>
                </c:pt>
                <c:pt idx="1">
                  <c:v>0.56999999999999995</c:v>
                </c:pt>
                <c:pt idx="2">
                  <c:v>0.59</c:v>
                </c:pt>
                <c:pt idx="3">
                  <c:v>0.62</c:v>
                </c:pt>
                <c:pt idx="4">
                  <c:v>0.65</c:v>
                </c:pt>
                <c:pt idx="5">
                  <c:v>0.53</c:v>
                </c:pt>
                <c:pt idx="6">
                  <c:v>0.49</c:v>
                </c:pt>
                <c:pt idx="7">
                  <c:v>0.45</c:v>
                </c:pt>
                <c:pt idx="8">
                  <c:v>0.39</c:v>
                </c:pt>
                <c:pt idx="9">
                  <c:v>0.56999999999999995</c:v>
                </c:pt>
                <c:pt idx="10">
                  <c:v>0.75</c:v>
                </c:pt>
                <c:pt idx="11">
                  <c:v>0.81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BE79-4FE2-847E-CD96AEB90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0697984"/>
        <c:axId val="1190701312"/>
      </c:lineChart>
      <c:dateAx>
        <c:axId val="1190697984"/>
        <c:scaling>
          <c:orientation val="minMax"/>
        </c:scaling>
        <c:delete val="0"/>
        <c:axPos val="b"/>
        <c:numFmt formatCode="mm" sourceLinked="0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Fb JabutinskiEng Light" pitchFamily="2" charset="77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1190701312"/>
        <c:crosses val="autoZero"/>
        <c:auto val="1"/>
        <c:lblOffset val="100"/>
        <c:baseTimeUnit val="months"/>
      </c:dateAx>
      <c:valAx>
        <c:axId val="1190701312"/>
        <c:scaling>
          <c:orientation val="minMax"/>
          <c:max val="1"/>
          <c:min val="0"/>
        </c:scaling>
        <c:delete val="1"/>
        <c:axPos val="l"/>
        <c:numFmt formatCode="0%" sourceLinked="1"/>
        <c:majorTickMark val="none"/>
        <c:minorTickMark val="none"/>
        <c:tickLblPos val="nextTo"/>
        <c:crossAx val="119069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518912814943487E-2"/>
          <c:y val="6.4814693380517222E-2"/>
          <c:w val="0.88622476502886272"/>
          <c:h val="0.72574289686560023"/>
        </c:manualLayout>
      </c:layout>
      <c:lineChart>
        <c:grouping val="standard"/>
        <c:varyColors val="0"/>
        <c:ser>
          <c:idx val="0"/>
          <c:order val="0"/>
          <c:tx>
            <c:strRef>
              <c:f>'גרף קו (2)'!$B$1</c:f>
              <c:strCache>
                <c:ptCount val="1"/>
                <c:pt idx="0">
                  <c:v>שירלי</c:v>
                </c:pt>
              </c:strCache>
            </c:strRef>
          </c:tx>
          <c:spPr>
            <a:ln w="34925" cap="rnd">
              <a:solidFill>
                <a:sysClr val="windowText" lastClr="00000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19050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F3-4639-BE26-F0B3155A52AF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F3-4639-BE26-F0B3155A52AF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F3-4639-BE26-F0B3155A52AF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8F3-4639-BE26-F0B3155A52AF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prstDash val="solid"/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8F3-4639-BE26-F0B3155A52AF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8F3-4639-BE26-F0B3155A52AF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8F3-4639-BE26-F0B3155A52AF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34925" cap="rnd">
                <a:solidFill>
                  <a:sysClr val="windowText" lastClr="000000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8F3-4639-BE26-F0B3155A52AF}"/>
              </c:ext>
            </c:extLst>
          </c:dPt>
          <c:cat>
            <c:numRef>
              <c:f>'גרף קו (2)'!$A$2:$A$13</c:f>
              <c:numCache>
                <c:formatCode>mmm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'גרף קו (2)'!$B$2:$B$13</c:f>
              <c:numCache>
                <c:formatCode>0%</c:formatCode>
                <c:ptCount val="12"/>
                <c:pt idx="0">
                  <c:v>0.55000000000000004</c:v>
                </c:pt>
                <c:pt idx="1">
                  <c:v>0.56999999999999995</c:v>
                </c:pt>
                <c:pt idx="2">
                  <c:v>0.59</c:v>
                </c:pt>
                <c:pt idx="3">
                  <c:v>0.62</c:v>
                </c:pt>
                <c:pt idx="4">
                  <c:v>0.65</c:v>
                </c:pt>
                <c:pt idx="5">
                  <c:v>0.53</c:v>
                </c:pt>
                <c:pt idx="6">
                  <c:v>0.49</c:v>
                </c:pt>
                <c:pt idx="7">
                  <c:v>0.45</c:v>
                </c:pt>
                <c:pt idx="8">
                  <c:v>0.39</c:v>
                </c:pt>
                <c:pt idx="9">
                  <c:v>0.56999999999999995</c:v>
                </c:pt>
                <c:pt idx="10">
                  <c:v>0.75</c:v>
                </c:pt>
                <c:pt idx="11">
                  <c:v>0.81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A8F3-4639-BE26-F0B3155A5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0697984"/>
        <c:axId val="1190701312"/>
      </c:lineChart>
      <c:dateAx>
        <c:axId val="1190697984"/>
        <c:scaling>
          <c:orientation val="minMax"/>
        </c:scaling>
        <c:delete val="0"/>
        <c:axPos val="b"/>
        <c:numFmt formatCode="mm" sourceLinked="0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Fb JabutinskiEng Light" pitchFamily="2" charset="77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1190701312"/>
        <c:crosses val="autoZero"/>
        <c:auto val="1"/>
        <c:lblOffset val="100"/>
        <c:baseTimeUnit val="months"/>
      </c:dateAx>
      <c:valAx>
        <c:axId val="1190701312"/>
        <c:scaling>
          <c:orientation val="minMax"/>
          <c:max val="1"/>
          <c:min val="0"/>
        </c:scaling>
        <c:delete val="1"/>
        <c:axPos val="l"/>
        <c:numFmt formatCode="0%" sourceLinked="1"/>
        <c:majorTickMark val="none"/>
        <c:minorTickMark val="none"/>
        <c:tickLblPos val="nextTo"/>
        <c:crossAx val="119069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234882231440142E-2"/>
          <c:y val="3.7902449693788275E-2"/>
          <c:w val="0.94494080718835538"/>
          <c:h val="0.82807219749705196"/>
        </c:manualLayout>
      </c:layout>
      <c:lineChart>
        <c:grouping val="standard"/>
        <c:varyColors val="0"/>
        <c:ser>
          <c:idx val="1"/>
          <c:order val="0"/>
          <c:tx>
            <c:strRef>
              <c:f>'יעד מול ביצוע'!$C$49</c:f>
              <c:strCache>
                <c:ptCount val="1"/>
                <c:pt idx="0">
                  <c:v>ביצוע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D9D9D9"/>
              </a:solidFill>
              <a:ln w="12700">
                <a:solidFill>
                  <a:schemeClr val="tx1"/>
                </a:solidFill>
              </a:ln>
              <a:effectLst/>
            </c:spPr>
          </c:marker>
          <c:dPt>
            <c:idx val="1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943-475D-A532-19B4AB83691E}"/>
              </c:ext>
            </c:extLst>
          </c:dPt>
          <c:dPt>
            <c:idx val="2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943-475D-A532-19B4AB83691E}"/>
              </c:ext>
            </c:extLst>
          </c:dPt>
          <c:dPt>
            <c:idx val="3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943-475D-A532-19B4AB83691E}"/>
              </c:ext>
            </c:extLst>
          </c:dPt>
          <c:dPt>
            <c:idx val="4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943-475D-A532-19B4AB83691E}"/>
              </c:ext>
            </c:extLst>
          </c:dPt>
          <c:dPt>
            <c:idx val="5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6943-475D-A532-19B4AB83691E}"/>
              </c:ext>
            </c:extLst>
          </c:dPt>
          <c:dPt>
            <c:idx val="6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6943-475D-A532-19B4AB83691E}"/>
              </c:ext>
            </c:extLst>
          </c:dPt>
          <c:dPt>
            <c:idx val="10"/>
            <c:marker>
              <c:symbol val="circle"/>
              <c:size val="3"/>
              <c:spPr>
                <a:solidFill>
                  <a:srgbClr val="D9D9D9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6943-475D-A532-19B4AB83691E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rgbClr val="9ED318"/>
                </a:solidFill>
                <a:ln w="12700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6943-475D-A532-19B4AB83691E}"/>
              </c:ext>
            </c:extLst>
          </c:dPt>
          <c:cat>
            <c:numRef>
              <c:f>'יעד מול ביצוע'!$B$50:$B$61</c:f>
              <c:numCache>
                <c:formatCode>mm/yy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'יעד מול ביצוע'!$C$50:$C$61</c:f>
              <c:numCache>
                <c:formatCode>0</c:formatCode>
                <c:ptCount val="12"/>
                <c:pt idx="0">
                  <c:v>50</c:v>
                </c:pt>
                <c:pt idx="1">
                  <c:v>55</c:v>
                </c:pt>
                <c:pt idx="2">
                  <c:v>57</c:v>
                </c:pt>
                <c:pt idx="3">
                  <c:v>72</c:v>
                </c:pt>
                <c:pt idx="4">
                  <c:v>85</c:v>
                </c:pt>
                <c:pt idx="5">
                  <c:v>93</c:v>
                </c:pt>
                <c:pt idx="6">
                  <c:v>79</c:v>
                </c:pt>
                <c:pt idx="7">
                  <c:v>65</c:v>
                </c:pt>
                <c:pt idx="8">
                  <c:v>59</c:v>
                </c:pt>
                <c:pt idx="9">
                  <c:v>53</c:v>
                </c:pt>
                <c:pt idx="10">
                  <c:v>73</c:v>
                </c:pt>
                <c:pt idx="11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943-475D-A532-19B4AB836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6789344"/>
        <c:axId val="616790000"/>
      </c:lineChart>
      <c:dateAx>
        <c:axId val="616789344"/>
        <c:scaling>
          <c:orientation val="minMax"/>
        </c:scaling>
        <c:delete val="1"/>
        <c:axPos val="b"/>
        <c:numFmt formatCode="mmm" sourceLinked="0"/>
        <c:majorTickMark val="none"/>
        <c:minorTickMark val="none"/>
        <c:tickLblPos val="nextTo"/>
        <c:crossAx val="616790000"/>
        <c:crosses val="autoZero"/>
        <c:auto val="1"/>
        <c:lblOffset val="100"/>
        <c:baseTimeUnit val="months"/>
      </c:dateAx>
      <c:valAx>
        <c:axId val="616790000"/>
        <c:scaling>
          <c:orientation val="minMax"/>
          <c:min val="20"/>
        </c:scaling>
        <c:delete val="1"/>
        <c:axPos val="l"/>
        <c:numFmt formatCode="#,##0" sourceLinked="0"/>
        <c:majorTickMark val="out"/>
        <c:minorTickMark val="none"/>
        <c:tickLblPos val="nextTo"/>
        <c:crossAx val="61678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D6-451A-BE76-CE6F53DB601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D6-451A-BE76-CE6F53DB6011}"/>
              </c:ext>
            </c:extLst>
          </c:dPt>
          <c:cat>
            <c:strRef>
              <c:f>עוגה!$A$2:$A$3</c:f>
              <c:strCache>
                <c:ptCount val="2"/>
                <c:pt idx="0">
                  <c:v>מפוטרים</c:v>
                </c:pt>
                <c:pt idx="1">
                  <c:v>מתפטרים</c:v>
                </c:pt>
              </c:strCache>
            </c:strRef>
          </c:cat>
          <c:val>
            <c:numRef>
              <c:f>עוגה!$B$2:$B$3</c:f>
              <c:numCache>
                <c:formatCode>0%</c:formatCode>
                <c:ptCount val="2"/>
                <c:pt idx="0">
                  <c:v>0.27</c:v>
                </c:pt>
                <c:pt idx="1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D6-451A-BE76-CE6F53DB6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108658582949276E-3"/>
          <c:y val="3.9194702748928022E-2"/>
          <c:w val="0.97178917447246016"/>
          <c:h val="0.8134581187086152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'ביצוע מול יעד'!$D$2</c:f>
              <c:strCache>
                <c:ptCount val="1"/>
                <c:pt idx="0">
                  <c:v>31,193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F4-476A-9980-A6E944F37456}"/>
              </c:ext>
            </c:extLst>
          </c:dPt>
          <c:cat>
            <c:numRef>
              <c:f>'ביצוע מול יעד'!$C$2:$C$5</c:f>
              <c:numCache>
                <c:formatCode>mmm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'ביצוע מול יעד'!$D$2:$D$5</c:f>
              <c:numCache>
                <c:formatCode>#,##0</c:formatCode>
                <c:ptCount val="4"/>
                <c:pt idx="0">
                  <c:v>31193</c:v>
                </c:pt>
                <c:pt idx="1">
                  <c:v>34131</c:v>
                </c:pt>
                <c:pt idx="2">
                  <c:v>35124</c:v>
                </c:pt>
                <c:pt idx="3">
                  <c:v>33850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F4-476A-9980-A6E944F37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13223680"/>
        <c:axId val="513218760"/>
      </c:barChart>
      <c:dateAx>
        <c:axId val="513223680"/>
        <c:scaling>
          <c:orientation val="minMax"/>
        </c:scaling>
        <c:delete val="1"/>
        <c:axPos val="b"/>
        <c:numFmt formatCode="mmm" sourceLinked="1"/>
        <c:majorTickMark val="none"/>
        <c:minorTickMark val="none"/>
        <c:tickLblPos val="nextTo"/>
        <c:crossAx val="513218760"/>
        <c:crosses val="autoZero"/>
        <c:auto val="1"/>
        <c:lblOffset val="100"/>
        <c:baseTimeUnit val="months"/>
      </c:dateAx>
      <c:valAx>
        <c:axId val="513218760"/>
        <c:scaling>
          <c:orientation val="minMax"/>
        </c:scaling>
        <c:delete val="1"/>
        <c:axPos val="l"/>
        <c:numFmt formatCode="&quot;₪&quot;\ #,##0" sourceLinked="0"/>
        <c:majorTickMark val="none"/>
        <c:minorTickMark val="none"/>
        <c:tickLblPos val="nextTo"/>
        <c:crossAx val="51322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סדרה 1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yyyy</c:formatCode>
                <c:ptCount val="22"/>
                <c:pt idx="0">
                  <c:v>36526</c:v>
                </c:pt>
                <c:pt idx="1">
                  <c:v>36892</c:v>
                </c:pt>
                <c:pt idx="2">
                  <c:v>37257</c:v>
                </c:pt>
                <c:pt idx="3">
                  <c:v>37622</c:v>
                </c:pt>
                <c:pt idx="4">
                  <c:v>37987</c:v>
                </c:pt>
                <c:pt idx="5">
                  <c:v>38353</c:v>
                </c:pt>
                <c:pt idx="6">
                  <c:v>38718</c:v>
                </c:pt>
                <c:pt idx="7">
                  <c:v>39083</c:v>
                </c:pt>
                <c:pt idx="8">
                  <c:v>39448</c:v>
                </c:pt>
                <c:pt idx="9">
                  <c:v>39814</c:v>
                </c:pt>
                <c:pt idx="10">
                  <c:v>40179</c:v>
                </c:pt>
                <c:pt idx="11">
                  <c:v>40544</c:v>
                </c:pt>
                <c:pt idx="12">
                  <c:v>40909</c:v>
                </c:pt>
                <c:pt idx="13">
                  <c:v>41275</c:v>
                </c:pt>
                <c:pt idx="14">
                  <c:v>41640</c:v>
                </c:pt>
                <c:pt idx="15">
                  <c:v>42005</c:v>
                </c:pt>
                <c:pt idx="16">
                  <c:v>42370</c:v>
                </c:pt>
                <c:pt idx="17">
                  <c:v>42736</c:v>
                </c:pt>
                <c:pt idx="18">
                  <c:v>43101</c:v>
                </c:pt>
                <c:pt idx="19">
                  <c:v>43466</c:v>
                </c:pt>
                <c:pt idx="20">
                  <c:v>43831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0.04</c:v>
                </c:pt>
                <c:pt idx="1">
                  <c:v>0.06</c:v>
                </c:pt>
                <c:pt idx="2">
                  <c:v>0.09</c:v>
                </c:pt>
                <c:pt idx="3">
                  <c:v>0.06</c:v>
                </c:pt>
                <c:pt idx="4">
                  <c:v>6.9000000000000006E-2</c:v>
                </c:pt>
                <c:pt idx="5">
                  <c:v>5.1999999999999998E-2</c:v>
                </c:pt>
                <c:pt idx="6">
                  <c:v>0.04</c:v>
                </c:pt>
                <c:pt idx="7">
                  <c:v>7.0000000000000007E-2</c:v>
                </c:pt>
                <c:pt idx="8">
                  <c:v>0.09</c:v>
                </c:pt>
                <c:pt idx="9">
                  <c:v>0.09</c:v>
                </c:pt>
                <c:pt idx="10">
                  <c:v>0.112</c:v>
                </c:pt>
                <c:pt idx="11">
                  <c:v>9.9000000000000005E-2</c:v>
                </c:pt>
                <c:pt idx="12">
                  <c:v>0.17</c:v>
                </c:pt>
                <c:pt idx="13">
                  <c:v>0.14000000000000001</c:v>
                </c:pt>
                <c:pt idx="14">
                  <c:v>0.12</c:v>
                </c:pt>
                <c:pt idx="15">
                  <c:v>0.17100000000000001</c:v>
                </c:pt>
                <c:pt idx="16">
                  <c:v>0.28499999999999998</c:v>
                </c:pt>
                <c:pt idx="17">
                  <c:v>0.24</c:v>
                </c:pt>
                <c:pt idx="18">
                  <c:v>0.31</c:v>
                </c:pt>
                <c:pt idx="19">
                  <c:v>0.36</c:v>
                </c:pt>
                <c:pt idx="20">
                  <c:v>0.39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30-4608-A7B3-20281BD8EC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סדרה 2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30-4608-A7B3-20281BD8EC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IL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Sheet1!$A$2:$A$23</c:f>
              <c:numCache>
                <c:formatCode>yyyy</c:formatCode>
                <c:ptCount val="22"/>
                <c:pt idx="0">
                  <c:v>36526</c:v>
                </c:pt>
                <c:pt idx="1">
                  <c:v>36892</c:v>
                </c:pt>
                <c:pt idx="2">
                  <c:v>37257</c:v>
                </c:pt>
                <c:pt idx="3">
                  <c:v>37622</c:v>
                </c:pt>
                <c:pt idx="4">
                  <c:v>37987</c:v>
                </c:pt>
                <c:pt idx="5">
                  <c:v>38353</c:v>
                </c:pt>
                <c:pt idx="6">
                  <c:v>38718</c:v>
                </c:pt>
                <c:pt idx="7">
                  <c:v>39083</c:v>
                </c:pt>
                <c:pt idx="8">
                  <c:v>39448</c:v>
                </c:pt>
                <c:pt idx="9">
                  <c:v>39814</c:v>
                </c:pt>
                <c:pt idx="10">
                  <c:v>40179</c:v>
                </c:pt>
                <c:pt idx="11">
                  <c:v>40544</c:v>
                </c:pt>
                <c:pt idx="12">
                  <c:v>40909</c:v>
                </c:pt>
                <c:pt idx="13">
                  <c:v>41275</c:v>
                </c:pt>
                <c:pt idx="14">
                  <c:v>41640</c:v>
                </c:pt>
                <c:pt idx="15">
                  <c:v>42005</c:v>
                </c:pt>
                <c:pt idx="16">
                  <c:v>42370</c:v>
                </c:pt>
                <c:pt idx="17">
                  <c:v>42736</c:v>
                </c:pt>
                <c:pt idx="18">
                  <c:v>43101</c:v>
                </c:pt>
                <c:pt idx="19">
                  <c:v>43466</c:v>
                </c:pt>
                <c:pt idx="20">
                  <c:v>43831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7.0000000000000007E-2</c:v>
                </c:pt>
                <c:pt idx="1">
                  <c:v>0.06</c:v>
                </c:pt>
                <c:pt idx="2">
                  <c:v>0.06</c:v>
                </c:pt>
                <c:pt idx="3">
                  <c:v>0.08</c:v>
                </c:pt>
                <c:pt idx="4">
                  <c:v>0.11799999999999999</c:v>
                </c:pt>
                <c:pt idx="5">
                  <c:v>0.10199999999999999</c:v>
                </c:pt>
                <c:pt idx="6">
                  <c:v>0.11</c:v>
                </c:pt>
                <c:pt idx="7">
                  <c:v>0.16</c:v>
                </c:pt>
                <c:pt idx="8">
                  <c:v>0.17</c:v>
                </c:pt>
                <c:pt idx="9">
                  <c:v>0.22</c:v>
                </c:pt>
                <c:pt idx="10">
                  <c:v>0.224</c:v>
                </c:pt>
                <c:pt idx="11">
                  <c:v>0.23699999999999999</c:v>
                </c:pt>
                <c:pt idx="12">
                  <c:v>0.23699999999999999</c:v>
                </c:pt>
                <c:pt idx="13">
                  <c:v>0.32</c:v>
                </c:pt>
                <c:pt idx="14">
                  <c:v>0.25</c:v>
                </c:pt>
                <c:pt idx="15">
                  <c:v>0.314</c:v>
                </c:pt>
                <c:pt idx="16">
                  <c:v>0.36099999999999999</c:v>
                </c:pt>
                <c:pt idx="17">
                  <c:v>0.36099999999999999</c:v>
                </c:pt>
                <c:pt idx="18">
                  <c:v>0.45</c:v>
                </c:pt>
                <c:pt idx="19">
                  <c:v>0.43</c:v>
                </c:pt>
                <c:pt idx="20">
                  <c:v>0.49199999999999999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30-4608-A7B3-20281BD8EC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סדרה 3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yyyy</c:formatCode>
                <c:ptCount val="22"/>
                <c:pt idx="0">
                  <c:v>36526</c:v>
                </c:pt>
                <c:pt idx="1">
                  <c:v>36892</c:v>
                </c:pt>
                <c:pt idx="2">
                  <c:v>37257</c:v>
                </c:pt>
                <c:pt idx="3">
                  <c:v>37622</c:v>
                </c:pt>
                <c:pt idx="4">
                  <c:v>37987</c:v>
                </c:pt>
                <c:pt idx="5">
                  <c:v>38353</c:v>
                </c:pt>
                <c:pt idx="6">
                  <c:v>38718</c:v>
                </c:pt>
                <c:pt idx="7">
                  <c:v>39083</c:v>
                </c:pt>
                <c:pt idx="8">
                  <c:v>39448</c:v>
                </c:pt>
                <c:pt idx="9">
                  <c:v>39814</c:v>
                </c:pt>
                <c:pt idx="10">
                  <c:v>40179</c:v>
                </c:pt>
                <c:pt idx="11">
                  <c:v>40544</c:v>
                </c:pt>
                <c:pt idx="12">
                  <c:v>40909</c:v>
                </c:pt>
                <c:pt idx="13">
                  <c:v>41275</c:v>
                </c:pt>
                <c:pt idx="14">
                  <c:v>41640</c:v>
                </c:pt>
                <c:pt idx="15">
                  <c:v>42005</c:v>
                </c:pt>
                <c:pt idx="16">
                  <c:v>42370</c:v>
                </c:pt>
                <c:pt idx="17">
                  <c:v>42736</c:v>
                </c:pt>
                <c:pt idx="18">
                  <c:v>43101</c:v>
                </c:pt>
                <c:pt idx="19">
                  <c:v>43466</c:v>
                </c:pt>
                <c:pt idx="20">
                  <c:v>43831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0.14000000000000001</c:v>
                </c:pt>
                <c:pt idx="1">
                  <c:v>0.16</c:v>
                </c:pt>
                <c:pt idx="2">
                  <c:v>0.18</c:v>
                </c:pt>
                <c:pt idx="3">
                  <c:v>0.14000000000000001</c:v>
                </c:pt>
                <c:pt idx="4">
                  <c:v>0.16300000000000001</c:v>
                </c:pt>
                <c:pt idx="5">
                  <c:v>0.122</c:v>
                </c:pt>
                <c:pt idx="6">
                  <c:v>0.18</c:v>
                </c:pt>
                <c:pt idx="7">
                  <c:v>0.32</c:v>
                </c:pt>
                <c:pt idx="8">
                  <c:v>0.22</c:v>
                </c:pt>
                <c:pt idx="9">
                  <c:v>0.24</c:v>
                </c:pt>
                <c:pt idx="10">
                  <c:v>0.246</c:v>
                </c:pt>
                <c:pt idx="11">
                  <c:v>0.26200000000000001</c:v>
                </c:pt>
                <c:pt idx="12">
                  <c:v>0.34</c:v>
                </c:pt>
                <c:pt idx="13">
                  <c:v>0.28000000000000003</c:v>
                </c:pt>
                <c:pt idx="14">
                  <c:v>0.31</c:v>
                </c:pt>
                <c:pt idx="15">
                  <c:v>0.372</c:v>
                </c:pt>
                <c:pt idx="16">
                  <c:v>0.42499999999999999</c:v>
                </c:pt>
                <c:pt idx="17">
                  <c:v>0.44</c:v>
                </c:pt>
                <c:pt idx="18">
                  <c:v>0.46</c:v>
                </c:pt>
                <c:pt idx="19">
                  <c:v>0.51</c:v>
                </c:pt>
                <c:pt idx="20">
                  <c:v>0.57699999999999996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30-4608-A7B3-20281BD8E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78015"/>
        <c:axId val="270064399"/>
      </c:lineChart>
      <c:dateAx>
        <c:axId val="247678015"/>
        <c:scaling>
          <c:orientation val="minMax"/>
        </c:scaling>
        <c:delete val="1"/>
        <c:axPos val="b"/>
        <c:numFmt formatCode="yyyy" sourceLinked="1"/>
        <c:majorTickMark val="none"/>
        <c:minorTickMark val="none"/>
        <c:tickLblPos val="low"/>
        <c:crossAx val="270064399"/>
        <c:crosses val="autoZero"/>
        <c:auto val="1"/>
        <c:lblOffset val="100"/>
        <c:baseTimeUnit val="years"/>
      </c:dateAx>
      <c:valAx>
        <c:axId val="270064399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247678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rtl="0">
        <a:defRPr/>
      </a:pPr>
      <a:endParaRPr lang="en-IL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3381995133819951E-2"/>
          <c:y val="0.1736111111111111"/>
          <c:w val="0.97323600973236013"/>
          <c:h val="0.801847352040402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6350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 w="63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29-4773-ACCE-C7B33D60E44C}"/>
              </c:ext>
            </c:extLst>
          </c:dPt>
          <c:dPt>
            <c:idx val="1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 w="63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29-4773-ACCE-C7B33D60E44C}"/>
              </c:ext>
            </c:extLst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95000"/>
                </a:sysClr>
              </a:solidFill>
              <a:ln w="63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29-4773-ACCE-C7B33D60E44C}"/>
              </c:ext>
            </c:extLst>
          </c:dPt>
          <c:dPt>
            <c:idx val="3"/>
            <c:invertIfNegative val="0"/>
            <c:bubble3D val="0"/>
            <c:spPr>
              <a:solidFill>
                <a:srgbClr val="8000FF"/>
              </a:solidFill>
              <a:ln w="63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29-4773-ACCE-C7B33D60E44C}"/>
              </c:ext>
            </c:extLst>
          </c:dPt>
          <c:cat>
            <c:strRef>
              <c:f>Sheet1!$A$2:$A$5</c:f>
              <c:strCache>
                <c:ptCount val="4"/>
                <c:pt idx="0">
                  <c:v>פבר</c:v>
                </c:pt>
                <c:pt idx="1">
                  <c:v>מרץ</c:v>
                </c:pt>
                <c:pt idx="2">
                  <c:v>אפר</c:v>
                </c:pt>
                <c:pt idx="3">
                  <c:v>מאי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115</c:v>
                </c:pt>
                <c:pt idx="1">
                  <c:v>92</c:v>
                </c:pt>
                <c:pt idx="2">
                  <c:v>137</c:v>
                </c:pt>
                <c:pt idx="3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29-4773-ACCE-C7B33D60E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531250463"/>
        <c:axId val="14538719"/>
      </c:barChart>
      <c:catAx>
        <c:axId val="1531250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solidFill>
            <a:sysClr val="windowText" lastClr="000000"/>
          </a:solidFill>
          <a:ln w="63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00"/>
                </a:solidFill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defRPr>
            </a:pPr>
            <a:endParaRPr lang="en-IL"/>
          </a:p>
        </c:txPr>
        <c:crossAx val="14538719"/>
        <c:crosses val="autoZero"/>
        <c:auto val="1"/>
        <c:lblAlgn val="ctr"/>
        <c:lblOffset val="100"/>
        <c:noMultiLvlLbl val="0"/>
      </c:catAx>
      <c:valAx>
        <c:axId val="14538719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531250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IL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נתון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7-46A5-8DA2-BDE407116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overlap val="-27"/>
        <c:axId val="1311171072"/>
        <c:axId val="1311171552"/>
      </c:barChart>
      <c:lineChart>
        <c:grouping val="standard"/>
        <c:varyColors val="0"/>
        <c:ser>
          <c:idx val="1"/>
          <c:order val="1"/>
          <c:tx>
            <c:strRef>
              <c:f>גיליון1!$C$1</c:f>
              <c:strCache>
                <c:ptCount val="1"/>
                <c:pt idx="0">
                  <c:v>עמודה1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גיליון1!$A$2:$A$5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גיליון1!$C$2:$C$5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07-46A5-8DA2-BDE407116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1171072"/>
        <c:axId val="1311171552"/>
      </c:lineChart>
      <c:catAx>
        <c:axId val="131117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11171552"/>
        <c:crosses val="autoZero"/>
        <c:auto val="1"/>
        <c:lblAlgn val="ctr"/>
        <c:lblOffset val="100"/>
        <c:noMultiLvlLbl val="0"/>
      </c:catAx>
      <c:valAx>
        <c:axId val="1311171552"/>
        <c:scaling>
          <c:orientation val="minMax"/>
          <c:max val="7"/>
          <c:min val="-5"/>
        </c:scaling>
        <c:delete val="1"/>
        <c:axPos val="l"/>
        <c:numFmt formatCode="General" sourceLinked="1"/>
        <c:majorTickMark val="out"/>
        <c:minorTickMark val="none"/>
        <c:tickLblPos val="nextTo"/>
        <c:crossAx val="131117107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IL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eparator>; </c:separator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</c:pivotFmt>
      <c:pivotFmt>
        <c:idx val="2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</c:pivotFmt>
      <c:pivotFmt>
        <c:idx val="3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</c:pivotFmt>
      <c:pivotFmt>
        <c:idx val="4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</c:pivotFmt>
      <c:pivotFmt>
        <c:idx val="5"/>
        <c:spPr>
          <a:solidFill>
            <a:schemeClr val="accent1"/>
          </a:solidFill>
          <a:ln w="28575" cap="rnd">
            <a:solidFill>
              <a:schemeClr val="tx1"/>
            </a:solidFill>
            <a:round/>
          </a:ln>
          <a:effectLst/>
        </c:spPr>
        <c:marker>
          <c:symbol val="circle"/>
          <c:size val="8"/>
          <c:spPr>
            <a:solidFill>
              <a:sysClr val="windowText" lastClr="000000"/>
            </a:solidFill>
            <a:ln w="9525">
              <a:solidFill>
                <a:schemeClr val="tx1"/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1.4971975505547991E-2"/>
          <c:y val="0.30247487946710844"/>
          <c:w val="0.97005604898890407"/>
          <c:h val="0.64655610124492136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גיליון1!$C$1</c:f>
              <c:strCache>
                <c:ptCount val="1"/>
                <c:pt idx="0">
                  <c:v>מספר </c:v>
                </c:pt>
              </c:strCache>
            </c:strRef>
          </c:tx>
          <c:spPr>
            <a:ln w="762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ysClr val="window" lastClr="FFFFFF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AC2-4A71-B952-BB8BE5BD0631}"/>
              </c:ext>
            </c:extLst>
          </c:dPt>
          <c:dPt>
            <c:idx val="2"/>
            <c:marker>
              <c:symbol val="circle"/>
              <c:size val="12"/>
              <c:spPr>
                <a:solidFill>
                  <a:sysClr val="window" lastClr="FFFFFF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AC2-4A71-B952-BB8BE5BD0631}"/>
              </c:ext>
            </c:extLst>
          </c:dPt>
          <c:dPt>
            <c:idx val="4"/>
            <c:marker>
              <c:symbol val="circle"/>
              <c:size val="12"/>
              <c:spPr>
                <a:solidFill>
                  <a:sysClr val="windowText" lastClr="00000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FAC2-4A71-B952-BB8BE5BD063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FAC2-4A71-B952-BB8BE5BD0631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FAC2-4A71-B952-BB8BE5BD0631}"/>
              </c:ext>
            </c:extLst>
          </c:dPt>
          <c:dPt>
            <c:idx val="7"/>
            <c:marker>
              <c:symbol val="circle"/>
              <c:size val="12"/>
              <c:spPr>
                <a:solidFill>
                  <a:sysClr val="windowText" lastClr="000000"/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76200" cap="rnd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FAC2-4A71-B952-BB8BE5BD0631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76200" cap="rnd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FAC2-4A71-B952-BB8BE5BD0631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76200" cap="rnd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FAC2-4A71-B952-BB8BE5BD0631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76200" cap="rnd">
                <a:solidFill>
                  <a:sysClr val="windowText" lastClr="0000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FAC2-4A71-B952-BB8BE5BD0631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76200" cap="rnd">
                <a:solidFill>
                  <a:sysClr val="windowText" lastClr="000000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FAC2-4A71-B952-BB8BE5BD0631}"/>
              </c:ext>
            </c:extLst>
          </c:dPt>
          <c:cat>
            <c:numRef>
              <c:f>גיליון1!$B$2:$B$13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30</c:v>
                </c:pt>
                <c:pt idx="3">
                  <c:v>50</c:v>
                </c:pt>
                <c:pt idx="4">
                  <c:v>60</c:v>
                </c:pt>
                <c:pt idx="5">
                  <c:v>65</c:v>
                </c:pt>
                <c:pt idx="6">
                  <c:v>70</c:v>
                </c:pt>
                <c:pt idx="7">
                  <c:v>72</c:v>
                </c:pt>
                <c:pt idx="8">
                  <c:v>75</c:v>
                </c:pt>
                <c:pt idx="9">
                  <c:v>78</c:v>
                </c:pt>
                <c:pt idx="10">
                  <c:v>82</c:v>
                </c:pt>
                <c:pt idx="11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F-FAC2-4A71-B952-BB8BE5BD0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2768896"/>
        <c:axId val="742763904"/>
      </c:lineChart>
      <c:dateAx>
        <c:axId val="742768896"/>
        <c:scaling>
          <c:orientation val="minMax"/>
        </c:scaling>
        <c:delete val="1"/>
        <c:axPos val="b"/>
        <c:numFmt formatCode="mm/yy" sourceLinked="0"/>
        <c:majorTickMark val="none"/>
        <c:minorTickMark val="none"/>
        <c:tickLblPos val="nextTo"/>
        <c:crossAx val="742763904"/>
        <c:crosses val="autoZero"/>
        <c:auto val="1"/>
        <c:lblOffset val="100"/>
        <c:baseTimeUnit val="months"/>
        <c:majorUnit val="1"/>
        <c:majorTimeUnit val="months"/>
      </c:dateAx>
      <c:valAx>
        <c:axId val="742763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4276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19050" cap="flat" cmpd="sng" algn="ctr">
      <a:noFill/>
      <a:round/>
    </a:ln>
    <a:effectLst/>
  </c:spPr>
  <c:txPr>
    <a:bodyPr/>
    <a:lstStyle/>
    <a:p>
      <a:pPr>
        <a:defRPr/>
      </a:pPr>
      <a:endParaRPr lang="en-IL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0.21773</cdr:x>
      <cdr:y>0.69194</cdr:y>
    </cdr:from>
    <cdr:to>
      <cdr:x>0.21773</cdr:x>
      <cdr:y>0.77643</cdr:y>
    </cdr:to>
    <cdr:cxnSp macro="">
      <cdr:nvCxnSpPr>
        <cdr:cNvPr id="3" name="מחבר ישר 2">
          <a:extLst xmlns:a="http://schemas.openxmlformats.org/drawingml/2006/main">
            <a:ext uri="{FF2B5EF4-FFF2-40B4-BE49-F238E27FC236}">
              <a16:creationId xmlns:a16="http://schemas.microsoft.com/office/drawing/2014/main" id="{E0AAE613-4983-E7E2-D271-75A6CD65B11F}"/>
            </a:ext>
          </a:extLst>
        </cdr:cNvPr>
        <cdr:cNvCxnSpPr/>
      </cdr:nvCxnSpPr>
      <cdr:spPr>
        <a:xfrm xmlns:a="http://schemas.openxmlformats.org/drawingml/2006/main" flipV="1">
          <a:off x="2519873" y="3833506"/>
          <a:ext cx="0" cy="46803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0.37768</cdr:x>
      <cdr:y>0.50336</cdr:y>
    </cdr:from>
    <cdr:to>
      <cdr:x>0.37768</cdr:x>
      <cdr:y>0.6179</cdr:y>
    </cdr:to>
    <cdr:cxnSp macro="">
      <cdr:nvCxnSpPr>
        <cdr:cNvPr id="5" name="מחבר ישר 4">
          <a:extLst xmlns:a="http://schemas.openxmlformats.org/drawingml/2006/main">
            <a:ext uri="{FF2B5EF4-FFF2-40B4-BE49-F238E27FC236}">
              <a16:creationId xmlns:a16="http://schemas.microsoft.com/office/drawing/2014/main" id="{33B83C13-B4EA-CFFF-90CE-0FFDEC385D01}"/>
            </a:ext>
          </a:extLst>
        </cdr:cNvPr>
        <cdr:cNvCxnSpPr/>
      </cdr:nvCxnSpPr>
      <cdr:spPr>
        <a:xfrm xmlns:a="http://schemas.openxmlformats.org/drawingml/2006/main" flipV="1">
          <a:off x="4371048" y="2788690"/>
          <a:ext cx="0" cy="63459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0.0537</cdr:x>
      <cdr:y>0.83014</cdr:y>
    </cdr:from>
    <cdr:to>
      <cdr:x>0.0537</cdr:x>
      <cdr:y>0.88862</cdr:y>
    </cdr:to>
    <cdr:cxnSp macro="">
      <cdr:nvCxnSpPr>
        <cdr:cNvPr id="2" name="מחבר ישר 1">
          <a:extLst xmlns:a="http://schemas.openxmlformats.org/drawingml/2006/main">
            <a:ext uri="{FF2B5EF4-FFF2-40B4-BE49-F238E27FC236}">
              <a16:creationId xmlns:a16="http://schemas.microsoft.com/office/drawing/2014/main" id="{F5359A6C-99E8-BC41-B3F3-C88563D012A1}"/>
            </a:ext>
          </a:extLst>
        </cdr:cNvPr>
        <cdr:cNvCxnSpPr/>
      </cdr:nvCxnSpPr>
      <cdr:spPr>
        <a:xfrm xmlns:a="http://schemas.openxmlformats.org/drawingml/2006/main" flipV="1">
          <a:off x="621493" y="4599132"/>
          <a:ext cx="0" cy="3240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0.62051</cdr:x>
      <cdr:y>0.38161</cdr:y>
    </cdr:from>
    <cdr:to>
      <cdr:x>0.62051</cdr:x>
      <cdr:y>0.55706</cdr:y>
    </cdr:to>
    <cdr:cxnSp macro="">
      <cdr:nvCxnSpPr>
        <cdr:cNvPr id="7" name="מחבר ישר 6">
          <a:extLst xmlns:a="http://schemas.openxmlformats.org/drawingml/2006/main">
            <a:ext uri="{FF2B5EF4-FFF2-40B4-BE49-F238E27FC236}">
              <a16:creationId xmlns:a16="http://schemas.microsoft.com/office/drawing/2014/main" id="{F4EC2911-261F-977E-91A9-C0DF5AC683C8}"/>
            </a:ext>
          </a:extLst>
        </cdr:cNvPr>
        <cdr:cNvCxnSpPr/>
      </cdr:nvCxnSpPr>
      <cdr:spPr>
        <a:xfrm xmlns:a="http://schemas.openxmlformats.org/drawingml/2006/main" flipV="1">
          <a:off x="7181404" y="2114193"/>
          <a:ext cx="0" cy="9720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65000"/>
            </a:schemeClr>
          </a:solidFill>
          <a:prstDash val="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D270637-6240-439D-ABDC-08E102BFDE03}" type="datetimeFigureOut">
              <a:rPr lang="he-IL" smtClean="0"/>
              <a:t>ט"ו/אדר/תשפ"ו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A0574A1-F4B3-41B4-A5E5-8858CEA018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243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C22DA-1141-941B-366E-E857B33E8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D278866-37B7-7316-4E97-8EB2C114D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19181CD-9371-591A-86A8-935E1EEB7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53E297-31E2-5BB9-C386-32ACA475F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405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368BD-BD60-8F2B-9205-A5954F919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ADAF876-F2D4-5872-523C-1DA9257E82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93E26CB-EBB9-3504-07B1-CE9102A96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ולהיפרד מכל השאר והפרידה קשה...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5CDDC48-0EB6-09FE-89DE-67089037F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02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BFB87-EB4F-ADB4-8405-8CFE9BD1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67FB358-CD07-1ABA-1163-897D36AEF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A75C827-345A-9925-1EF3-4568828C0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>
              <a:cs typeface="Fb Jabutinski HebEng" panose="00000500000000000000" pitchFamily="50" charset="-79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DF4EB96-8BA6-801A-48D5-21F63DC16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E24AF2-AE52-49EF-8A55-1B88A710F2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560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1">
          <a:extLst>
            <a:ext uri="{FF2B5EF4-FFF2-40B4-BE49-F238E27FC236}">
              <a16:creationId xmlns:a16="http://schemas.microsoft.com/office/drawing/2014/main" id="{E7B2207D-24DE-DDED-BA6C-C6C4D10F5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Google Shape;2972;p33:notes">
            <a:extLst>
              <a:ext uri="{FF2B5EF4-FFF2-40B4-BE49-F238E27FC236}">
                <a16:creationId xmlns:a16="http://schemas.microsoft.com/office/drawing/2014/main" id="{A6C37C56-D07D-7FFA-83B8-B8523C1546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he-IL"/>
          </a:p>
        </p:txBody>
      </p:sp>
      <p:sp>
        <p:nvSpPr>
          <p:cNvPr id="2973" name="Google Shape;2973;p33:notes">
            <a:extLst>
              <a:ext uri="{FF2B5EF4-FFF2-40B4-BE49-F238E27FC236}">
                <a16:creationId xmlns:a16="http://schemas.microsoft.com/office/drawing/2014/main" id="{FBF51C09-2E28-64A6-5F0F-E32D7AC6F2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ZA" i="0" dirty="0"/>
              <a:t>https://www.2dpoint.co.il/post/from-data-to-data-points</a:t>
            </a:r>
          </a:p>
        </p:txBody>
      </p:sp>
      <p:sp>
        <p:nvSpPr>
          <p:cNvPr id="2974" name="Google Shape;2974;p33:notes">
            <a:extLst>
              <a:ext uri="{FF2B5EF4-FFF2-40B4-BE49-F238E27FC236}">
                <a16:creationId xmlns:a16="http://schemas.microsoft.com/office/drawing/2014/main" id="{C45BA34C-9915-A080-7F9F-1E7C862D598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iw-I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596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05EA-BD9F-32E4-E2F6-E94C56CE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52FAD92-4F99-7F0F-58E6-262773393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1AF776F-E9A3-A710-B8E8-CEB3900F7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דורש דרך חשיבה שונה מדיווח נתונים רגיל. במקום פשוט למסור מידע (להציף בנתונים ולתת לאחרים לפרש), המטרה היא </a:t>
            </a:r>
            <a:r>
              <a:rPr lang="he-IL" b="1" dirty="0"/>
              <a:t>להשפיע או לשכנע</a:t>
            </a:r>
            <a:r>
              <a:rPr lang="he-IL" dirty="0"/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זה אומר להתמקד במסר מרכזי ולחשוב על </a:t>
            </a:r>
            <a:r>
              <a:rPr lang="he-IL" b="1" dirty="0"/>
              <a:t>מה את/ה רוצה שהקהל יבין, ירגיש או יעשה</a:t>
            </a:r>
            <a:r>
              <a:rPr lang="he-IL" dirty="0"/>
              <a:t> לאחר שיישמע את סיפור הנתונים שלך – ולא רק מה את/ה רוצה שהם </a:t>
            </a:r>
            <a:r>
              <a:rPr lang="he-IL" i="1" dirty="0"/>
              <a:t>ידעו</a:t>
            </a:r>
            <a:br>
              <a:rPr lang="en-US" dirty="0"/>
            </a:br>
            <a:r>
              <a:rPr lang="he-IL" dirty="0"/>
              <a:t>שינוי הגישה הזה הוא קריטי כדי להפוך את הסיפור </a:t>
            </a:r>
            <a:r>
              <a:rPr lang="he-IL" b="1" dirty="0"/>
              <a:t>לפרקטי ומשפיע</a:t>
            </a:r>
            <a:r>
              <a:rPr lang="he-IL" dirty="0"/>
              <a:t>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sz="1200" dirty="0">
                <a:solidFill>
                  <a:prstClr val="black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</a:rPr>
              <a:t>ההצלחה נמדדת לפי </a:t>
            </a:r>
            <a:r>
              <a:rPr lang="he-IL" sz="1200" kern="0" dirty="0">
                <a:solidFill>
                  <a:srgbClr val="000000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  <a:sym typeface="Arial"/>
              </a:rPr>
              <a:t>מה שבעלי העניין לקחו ולא לפי מה שהצגתם</a:t>
            </a:r>
            <a:endParaRPr lang="en-US" sz="1200" kern="0" dirty="0">
              <a:solidFill>
                <a:srgbClr val="000000"/>
              </a:solidFill>
              <a:latin typeface="Fb Jabutinski HebEng" panose="00000500000000000000" pitchFamily="50" charset="-79"/>
              <a:cs typeface="Fb Jabutinski HebEng" panose="00000500000000000000" pitchFamily="50" charset="-79"/>
              <a:sym typeface="Arial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6899D0F-56E3-35DF-A807-7B8388E1B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2F3FD-8C97-43C9-B8EE-DFE5F3400A23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94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A3F2C-B789-E0A4-1254-D5C051BD6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88421CA-1141-257F-4170-186DF4F15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5673525-F6BE-6A6D-C67F-B66636C36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Font typeface="+mj-lt"/>
              <a:buNone/>
            </a:pPr>
            <a:r>
              <a:rPr lang="he-IL" dirty="0">
                <a:cs typeface="Fb Jabutinski HebEng" panose="00000500000000000000" pitchFamily="50" charset="-79"/>
              </a:rPr>
              <a:t>השלב הראשון והחשוב ביותר הוא התוצאה. זהו שלב קצר אבל חשוב מאוד להצלחה. הוא ממקד אותנו בקהל ובערך ולא בתהליך עצמו.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E7896DC-F8A2-35F4-7699-E0CAB5A8E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2F3FD-8C97-43C9-B8EE-DFE5F3400A23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51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A9459-CB96-679D-9411-08B2C046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FF9DFBB-2F15-CEC4-9015-80021C74E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5F9DBCA-CA86-69E6-DE0F-B588E5F4C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ולהיפרד מכל השאר והפרידה קשה...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87E9F24-D2A9-1826-F243-FE8093865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100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https://www.2dpoint.co.il/post/%D7%94%D7%98%D7%99%D7%A4-%D7%94%D7%9B%D7%99-%D7%97%D7%A9%D7%95%D7%91-%D7%91%D7%94%D7%A6%D7%92%D7%AA-%D7%A0%D7%AA%D7%95%D7%A0%D7%99%D7%9D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0CCF2-1CEA-4325-BE0E-B953AB92A0A0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97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79CCC-8FDB-9465-1FC6-B4764B8FE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FC0513-004D-0AF4-43FC-B087363139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BB019EB-12FA-0EED-C684-611347D70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ולהיפרד מכל השאר והפרידה קשה...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1C0DE4A-6261-2CAC-944D-2705EC8DE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7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https://www.2dpoint.co.il/post/turn-data-into-a-story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0CCF2-1CEA-4325-BE0E-B953AB92A0A0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798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https://www.2dpoint.co.il/post/%D7%9E%D7%94-%D7%A1%D7%99%D7%A4%D7%95%D7%A8-%D7%94%D7%93%D7%90%D7%98%D7%94-%D7%A9%D7%90%D7%A0%D7%99-%D7%A8%D7%95%D7%A6%D7%94-%D7%9C%D7%A1%D7%A4%D7%A8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9901D-D6C1-4A64-9EB4-43CAB15754BF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87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7">
          <a:extLst>
            <a:ext uri="{FF2B5EF4-FFF2-40B4-BE49-F238E27FC236}">
              <a16:creationId xmlns:a16="http://schemas.microsoft.com/office/drawing/2014/main" id="{8B738CC4-66EC-EA1F-BCA1-C9BBC6DA0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8" name="Google Shape;2978;p153:notes">
            <a:extLst>
              <a:ext uri="{FF2B5EF4-FFF2-40B4-BE49-F238E27FC236}">
                <a16:creationId xmlns:a16="http://schemas.microsoft.com/office/drawing/2014/main" id="{44CB79A4-5728-A8F8-0DB4-8D233F250D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Bold" panose="00000500000000000000" pitchFamily="50" charset="-79"/>
              </a:rPr>
              <a:t>פשוט לשאול את עצמנו</a:t>
            </a:r>
            <a:r>
              <a:rPr kumimoji="0" lang="he-IL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" panose="00000500000000000000" pitchFamily="50" charset="-79"/>
              </a:rPr>
              <a:t>:</a:t>
            </a:r>
          </a:p>
          <a:p>
            <a:pPr marL="914400" lvl="1" indent="-457200">
              <a:lnSpc>
                <a:spcPct val="150000"/>
              </a:lnSpc>
              <a:buClr>
                <a:prstClr val="black"/>
              </a:buClr>
              <a:buFont typeface="Arial" panose="020B0604020202020204" pitchFamily="34" charset="0"/>
              <a:buChar char="•"/>
              <a:defRPr/>
            </a:pPr>
            <a:r>
              <a:rPr lang="he-IL" sz="2000" dirty="0">
                <a:solidFill>
                  <a:prstClr val="black"/>
                </a:solidFill>
                <a:latin typeface="Fb Jabutinski HebEng Con" panose="00000500000000000000" pitchFamily="50" charset="-79"/>
                <a:cs typeface="Fb Jabutinski" panose="00000500000000000000" pitchFamily="50" charset="-79"/>
              </a:rPr>
              <a:t>מה אנחנו רוצים לומר?</a:t>
            </a:r>
          </a:p>
          <a:p>
            <a:pPr marL="914400" lvl="1" indent="-457200">
              <a:lnSpc>
                <a:spcPct val="150000"/>
              </a:lnSpc>
              <a:buClr>
                <a:prstClr val="black"/>
              </a:buClr>
              <a:buFont typeface="Arial" panose="020B0604020202020204" pitchFamily="34" charset="0"/>
              <a:buChar char="•"/>
              <a:defRPr/>
            </a:pPr>
            <a:r>
              <a:rPr kumimoji="0" lang="he-IL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" panose="00000500000000000000" pitchFamily="50" charset="-79"/>
              </a:rPr>
              <a:t>למה אנחנו רוצים לומר את זה?</a:t>
            </a:r>
          </a:p>
          <a:p>
            <a:pPr marL="914400" lvl="1" indent="-457200">
              <a:lnSpc>
                <a:spcPct val="150000"/>
              </a:lnSpc>
              <a:buClr>
                <a:prstClr val="black"/>
              </a:buClr>
              <a:buFont typeface="Arial" panose="020B0604020202020204" pitchFamily="34" charset="0"/>
              <a:buChar char="•"/>
              <a:defRPr/>
            </a:pPr>
            <a:r>
              <a:rPr kumimoji="0" lang="he-IL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" panose="00000500000000000000" pitchFamily="50" charset="-79"/>
              </a:rPr>
              <a:t>איך לומר את זה בצורה האפקטיבית ביותר שתייצר השפעה?</a:t>
            </a:r>
          </a:p>
        </p:txBody>
      </p:sp>
      <p:sp>
        <p:nvSpPr>
          <p:cNvPr id="2979" name="Google Shape;2979;p153:notes">
            <a:extLst>
              <a:ext uri="{FF2B5EF4-FFF2-40B4-BE49-F238E27FC236}">
                <a16:creationId xmlns:a16="http://schemas.microsoft.com/office/drawing/2014/main" id="{550D8A9F-7A0D-81D5-D124-A1DA719521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2758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8C2BB-3820-0C3D-8076-2B45F2AD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B1D9B2B-DB6F-E0F4-1EE0-3E5E5F78E1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2E3C1F7-33D8-CE49-0877-D6BEF0C20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https://www.2dpoint.co.il/post/analysis-journey</a:t>
            </a:r>
            <a:endParaRPr lang="en-IL" dirty="0"/>
          </a:p>
          <a:p>
            <a:pPr algn="r" rtl="1"/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6EA5385-BB27-6A71-231E-6D880FB1C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80669-7CC8-49FD-8EAE-8D09F56041CB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308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DB749-8841-EED6-591D-A88ACB0A0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E6047D-1352-4A76-A4C7-EF22EA2A9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5A56720-0AED-923A-2095-D63182B0C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https://www.2dpoint.co.il/post/analysis-journey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C3EAD11-5C9D-3D5F-47FD-A068A8531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12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C9ADA-2D52-31B4-0B5B-E5299DC1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DFE86DE-1975-F58C-25F3-7BD494708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BAF5C13-BDFE-747A-FA25-9B0E773E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https://www.2dpoint.co.il/post/%D7%A9%D7%95%D7%A8%D7%94-%D7%AA%D7%97%D7%AA%D7%95%D7%A0%D7%94-%D7%A2%D7%9C%D7%99%D7%95%D7%A0%D7%94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DD0489F-4607-95F8-F7DC-82C2FBA66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2F3FD-8C97-43C9-B8EE-DFE5F3400A23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652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https://www.2dpoint.co.il/post/know-your-audience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9901D-D6C1-4A64-9EB4-43CAB15754BF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7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 המסר כמו כותרת בעיתון: תמציתית ומעניינת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574A1-F4B3-41B4-A5E5-8858CEA01845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7826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76B94-7E12-B4A8-8F4D-A11FF9BC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BBED19-73DB-7977-748D-7BD845C5B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39C2BB-59DB-6485-1EC6-FFA2543AED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https://2dpoint.co.il/BlogPost?slug=patient-experience-survey-data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261315-1F7C-7354-E7C2-F7558BF07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0CCF2-1CEA-4325-BE0E-B953AB92A0A0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60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87216-2E3A-9A1E-77DB-5D5FE33E5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420395C-2FCD-E87E-3D38-63E735A327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DD8B55E-0C86-267B-505A-1FCFED4C4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https://www.2dpoint.co.il/post/%D7%90%D7%95%D7%9E%D7%A8%D7%99%D7%9D-%D7%9C%D7%90-%D7%9C%D7%A6%D7%91%D7%A2%D7%99-%D7%9E%D7%95%D7%AA%D7%92-%D7%91%D7%92%D7%A8%D7%A4%D7%99%D7%9D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https://www.2dpoint.co.il/post/font-siza</a:t>
            </a:r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r>
              <a:rPr lang="en-US" dirty="0"/>
              <a:t>https://www.2dpoint.co.il/post/%D7%94%D7%93%D7%92%D7%A9%D7%AA-%D7%A0%D7%A7%D7%95%D7%93%D7%95%D7%AA-%D7%93%D7%90%D7%98%D7%94-%D7%97%D7%A9%D7%95%D7%91%D7%95%D7%AA-%D7%91%D7%92%D7%A8%D7%A3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C06995B-6FFA-4668-AC06-9BE6EAAA8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0CCF2-1CEA-4325-BE0E-B953AB92A0A0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2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2D584-7F80-54BF-1354-965B398D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3DE5D41-2BF0-77D6-CE7B-0616F7930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A4F7960-42F5-737F-0C52-3CA95002C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https://www.2dpoint.co.il/post/%D7%94%D7%93%D7%92%D7%A9%D7%AA-%D7%A0%D7%A7%D7%95%D7%93%D7%95%D7%AA-%D7%93%D7%90%D7%98%D7%94-%D7%97%D7%A9%D7%95%D7%91%D7%95%D7%AA-%D7%91%D7%92%D7%A8%D7%A3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6F46C1A-22AA-B0E2-5E0B-73DA71671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0CCF2-1CEA-4325-BE0E-B953AB92A0A0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118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BFBCE-CDC0-2A9B-D5E0-94197DFBA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52CADC3-71DC-F23E-9085-2F1A6B9D1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95234FC-8F1D-749B-3691-EB75DF1E2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ולהיפרד מכל השאר והפרידה קשה...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9AF2097-936E-A031-437F-C4B85A955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63BEA-970A-462E-B2EC-C9E5E32F579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01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6952A-0D1F-31FB-1C9A-3358270F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C0D662D-2EA8-C0E1-9463-A99FA86B1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E9E029A-AA1D-9535-85EF-04336EE6E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D53E235-CF17-1C83-A394-94F2FD0F5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80669-7CC8-49FD-8EAE-8D09F56041CB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6910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29070-E576-DC53-A19B-EC18C8F0A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2050F1C-5E77-52FA-3222-E57C99BE5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FAA76A2-0366-2E87-7BA9-3339BBAA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כלי שיעזור לכם למצוא את הסיפור</a:t>
            </a:r>
            <a:endParaRPr lang="en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73531DB-1BFE-2B78-542E-79699E101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80669-7CC8-49FD-8EAE-8D09F56041CB}" type="slidenum">
              <a:rPr kumimoji="0" lang="en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13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79507C7B-7361-D290-A7B0-758EDF6BD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0262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6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30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7" name="תמונה 6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AA7D733C-ED25-B18E-14D5-95AA21E6C8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0262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7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" panose="00000500000000000000" pitchFamily="50" charset="-79"/>
                <a:cs typeface="Fb Jabutinski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58DD4C6-7558-F371-1005-11E515ECE764}"/>
              </a:ext>
            </a:extLst>
          </p:cNvPr>
          <p:cNvSpPr txBox="1"/>
          <p:nvPr userDrawn="1"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50483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Open Sans" panose="020B0606030504020204" pitchFamily="34" charset="0"/>
                <a:cs typeface="Fb Jabutinski HebEng Con Bold" panose="00000500000000000000" pitchFamily="50" charset="-79"/>
              </a:rPr>
              <a:t>DATA STORY</a:t>
            </a:r>
          </a:p>
        </p:txBody>
      </p:sp>
      <p:pic>
        <p:nvPicPr>
          <p:cNvPr id="3" name="תמונה 2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44289561-C46C-B2A5-F190-57C04432137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4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73A56512-58BF-77ED-6787-256364C08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9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2E26B660-1F96-5991-BFFE-3578C268F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0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03403407-FD4A-305C-D479-B115479BC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43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00ACF62-2DB9-2BA4-153E-49DD01532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pPr/>
              <a:t>3/4/2026</a:t>
            </a:fld>
            <a:endParaRPr lang="en-US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29976DC-740A-97EA-694D-9C100ADF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EA8A4BE-4B35-585E-5FD8-39A49781B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03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10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שקופית כותרת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6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0" name="Google Shape;610;p16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11" name="Google Shape;611;p16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1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6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>
                <a:cs typeface="Fb Jabutinski HebEng Con" panose="00000500000000000000" pitchFamily="50" charset="-79"/>
              </a:defRPr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w-IL" smtClean="0"/>
              <a:pPr/>
              <a:t>‹#›</a:t>
            </a:fld>
            <a:endParaRPr lang="iw-IL" dirty="0"/>
          </a:p>
        </p:txBody>
      </p:sp>
      <p:pic>
        <p:nvPicPr>
          <p:cNvPr id="2" name="תמונה 1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8F0B33F6-6A50-D5A6-6BF9-1DE7FA0B1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40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63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634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500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1">
            <a:extLst>
              <a:ext uri="{FF2B5EF4-FFF2-40B4-BE49-F238E27FC236}">
                <a16:creationId xmlns:a16="http://schemas.microsoft.com/office/drawing/2014/main" id="{4CE3C8C2-43C4-7AAA-34F9-59F1E2968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3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Bold" panose="00000500000000000000" pitchFamily="50" charset="-79"/>
                <a:ea typeface="Open Sans" panose="020B0606030504020204" pitchFamily="34" charset="0"/>
                <a:cs typeface="Fb Jabutinski HebEng Bold" panose="00000500000000000000" pitchFamily="50" charset="-79"/>
              </a:rPr>
              <a:t>DATA STORY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3208F0D-32CC-C9DF-3E6F-FBD4D658D54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0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HebEng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 HebEng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A96F68B8-ED6B-81A2-EF79-22C75F249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62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j-ea"/>
                <a:cs typeface="Fb Jabutinski HebEng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HebEng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19D7813A-C453-D704-E98E-85B83DB8A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50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1">
            <a:extLst>
              <a:ext uri="{FF2B5EF4-FFF2-40B4-BE49-F238E27FC236}">
                <a16:creationId xmlns:a16="http://schemas.microsoft.com/office/drawing/2014/main" id="{F914CFB2-4BA6-A26F-EC01-A68A78AD2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297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1">
            <a:extLst>
              <a:ext uri="{FF2B5EF4-FFF2-40B4-BE49-F238E27FC236}">
                <a16:creationId xmlns:a16="http://schemas.microsoft.com/office/drawing/2014/main" id="{E84DC4D2-1F22-48B8-FE48-46C918CCB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034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Bold" panose="00000500000000000000" pitchFamily="50" charset="-79"/>
                <a:ea typeface="Open Sans" panose="020B0606030504020204" pitchFamily="34" charset="0"/>
                <a:cs typeface="Fb Jabutinski HebEng Bold" panose="00000500000000000000" pitchFamily="50" charset="-79"/>
              </a:rPr>
              <a:t>DATA STORY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1520955D-D4B5-4B67-22BE-F4D0558296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91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 Con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E8DD432B-333A-67A5-66E9-B073DA018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44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1">
            <a:extLst>
              <a:ext uri="{FF2B5EF4-FFF2-40B4-BE49-F238E27FC236}">
                <a16:creationId xmlns:a16="http://schemas.microsoft.com/office/drawing/2014/main" id="{7B914C9A-353F-6A7D-E2D1-A715B13A2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984" y="6124008"/>
            <a:ext cx="1678710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88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79507C7B-7361-D290-A7B0-758EDF6BD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" y="6130262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08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85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BBB474F-8834-4875-9A84-4C2CDF13E32D}" type="datetimeFigureOut">
              <a:rPr lang="en-US" smtClean="0"/>
              <a:pPr/>
              <a:t>3/4/2026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b Jabutinski HebEng Con" panose="00000500000000000000" pitchFamily="50" charset="-79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E136315-8261-086D-178E-C3B84D6CA7A8}"/>
              </a:ext>
            </a:extLst>
          </p:cNvPr>
          <p:cNvSpPr txBox="1"/>
          <p:nvPr userDrawn="1"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528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747" r:id="rId10"/>
    <p:sldLayoutId id="2147483892" r:id="rId11"/>
    <p:sldLayoutId id="2147483878" r:id="rId12"/>
    <p:sldLayoutId id="2147483880" r:id="rId13"/>
    <p:sldLayoutId id="2147483881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  <p:sldLayoutId id="2147483710" r:id="rId23"/>
    <p:sldLayoutId id="2147483860" r:id="rId2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Hebrew Light" panose="00000400000000000000" pitchFamily="2" charset="-79"/>
          <a:ea typeface="+mj-ea"/>
          <a:cs typeface="Fb Jabutinski" panose="00000500000000000000" pitchFamily="50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 Con" panose="00000500000000000000" pitchFamily="50" charset="-79"/>
          <a:ea typeface="+mn-ea"/>
          <a:cs typeface="Fb Jabutinski HebEng Con" panose="00000500000000000000" pitchFamily="50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sv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5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2.png"/><Relationship Id="rId7" Type="http://schemas.openxmlformats.org/officeDocument/2006/relationships/hyperlink" Target="https://youtu.be/F1c3bqwLM9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2dpoint.co.il/BlogPost?slug=effective-data-presentation-for-manager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youtu.be/c5_tXgYedtA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2dpoint.co.il/post/%D7%94%D7%98%D7%99%D7%A4-%D7%94%D7%9B%D7%99-%D7%97%D7%A9%D7%95%D7%91-%D7%91%D7%94%D7%A6%D7%92%D7%AA-%D7%A0%D7%AA%D7%95%D7%A0%D7%99%D7%9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sv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24" Type="http://schemas.openxmlformats.org/officeDocument/2006/relationships/hyperlink" Target="https://2dpoint.co.il/BlogPost?slug=how-to-turn-data-into-a-story" TargetMode="External"/><Relationship Id="rId5" Type="http://schemas.openxmlformats.org/officeDocument/2006/relationships/image" Target="../media/image22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10" Type="http://schemas.openxmlformats.org/officeDocument/2006/relationships/image" Target="../media/image27.png"/><Relationship Id="rId19" Type="http://schemas.openxmlformats.org/officeDocument/2006/relationships/image" Target="../media/image36.svg"/><Relationship Id="rId4" Type="http://schemas.openxmlformats.org/officeDocument/2006/relationships/image" Target="../media/image21.svg"/><Relationship Id="rId9" Type="http://schemas.openxmlformats.org/officeDocument/2006/relationships/image" Target="../media/image2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image" Target="../media/image14.jpg"/><Relationship Id="rId7" Type="http://schemas.openxmlformats.org/officeDocument/2006/relationships/chart" Target="../charts/chart21.xml"/><Relationship Id="rId2" Type="http://schemas.openxmlformats.org/officeDocument/2006/relationships/hyperlink" Target="https://www.2dpoint.co.il/post/turn-data-into-a-story" TargetMode="Externa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0.xml"/><Relationship Id="rId5" Type="http://schemas.openxmlformats.org/officeDocument/2006/relationships/image" Target="../media/image41.png"/><Relationship Id="rId4" Type="http://schemas.openxmlformats.org/officeDocument/2006/relationships/chart" Target="../charts/char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2dpoint.co.il/BlogPost?slug=data-accessibility-for--decision-makin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14.jpg"/><Relationship Id="rId4" Type="http://schemas.openxmlformats.org/officeDocument/2006/relationships/hyperlink" Target="https://www.2dpoint.co.il/post/%D7%9E%D7%94-%D7%A1%D7%99%D7%A4%D7%95%D7%A8-%D7%94%D7%93%D7%90%D7%98%D7%94-%D7%A9%D7%90%D7%A0%D7%99-%D7%A8%D7%95%D7%A6%D7%94-%D7%9C%D7%A1%D7%A4%D7%A8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2dpoint.co.il/post/from-what-to-why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hyperlink" Target="https://www.2dpoint.co.il/post/analysis-journey" TargetMode="Externa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hyperlink" Target="https://www.2dpoint.co.il/post/%D7%94%D7%98%D7%99%D7%A4-%D7%94%D7%9B%D7%99-%D7%97%D7%A9%D7%95%D7%91-%D7%91%D7%94%D7%A6%D7%92%D7%AA-%D7%A0%D7%AA%D7%95%D7%A0%D7%99%D7%9D-%D7%90%D7%A4%D7%A7%D7%98%D7%99%D7%91%D7%99%D7%AA" TargetMode="External"/><Relationship Id="rId4" Type="http://schemas.openxmlformats.org/officeDocument/2006/relationships/chart" Target="../charts/chart2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8.jpeg"/><Relationship Id="rId7" Type="http://schemas.openxmlformats.org/officeDocument/2006/relationships/hyperlink" Target="https://2dpoint.co.il/BlogPost?slug=understanding-audience-in-data-presenta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hyperlink" Target="https://2dpoint.co.il/BlogPost?slug=presenting-data-effectively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chart" Target="../charts/chart27.xml"/><Relationship Id="rId7" Type="http://schemas.openxmlformats.org/officeDocument/2006/relationships/hyperlink" Target="https://2dpoint.co.il/BlogPost?slug=patient-experience-survey-data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2dpoint.co.il/BlogPost?slug=why-colors-in-graphs-are-importa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2dpoint.co.il/BlogPost?slug=%D7%90%D7%95%D7%9E%D7%A8%D7%99%D7%9D-%D7%9C%D7%90-%D7%9C%D7%A6%D7%91%D7%A2%D7%99-%D7%9E%D7%95%D7%AA%D7%92-%D7%91%D7%92%D7%A8%D7%A4%D7%99%D7%9D" TargetMode="External"/><Relationship Id="rId4" Type="http://schemas.openxmlformats.org/officeDocument/2006/relationships/image" Target="../media/image1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hyperlink" Target="https://2dpoint.co.il/BlogPost?slug=highlight-data-point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11" Type="http://schemas.openxmlformats.org/officeDocument/2006/relationships/hyperlink" Target="https://www.2dpoint.co.il/datastickers" TargetMode="External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www.2dpoint.co.il/blog/tags/%D7%94%D7%9B%D7%9C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emf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CC4FB-E99C-94C6-A35C-70492C976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1">
            <a:extLst>
              <a:ext uri="{FF2B5EF4-FFF2-40B4-BE49-F238E27FC236}">
                <a16:creationId xmlns:a16="http://schemas.microsoft.com/office/drawing/2014/main" id="{A3C99D96-949B-D5D5-348A-DA82730EC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623" y="5200917"/>
            <a:ext cx="1972753" cy="657584"/>
          </a:xfrm>
          <a:prstGeom prst="rect">
            <a:avLst/>
          </a:prstGeom>
        </p:spPr>
      </p:pic>
      <p:sp>
        <p:nvSpPr>
          <p:cNvPr id="2" name="סוגר זוויתי 7">
            <a:extLst>
              <a:ext uri="{FF2B5EF4-FFF2-40B4-BE49-F238E27FC236}">
                <a16:creationId xmlns:a16="http://schemas.microsoft.com/office/drawing/2014/main" id="{54C4BA71-8D6B-6C14-0DEE-3F357424DDB4}"/>
              </a:ext>
            </a:extLst>
          </p:cNvPr>
          <p:cNvSpPr/>
          <p:nvPr/>
        </p:nvSpPr>
        <p:spPr>
          <a:xfrm flipH="1">
            <a:off x="5248244" y="3124045"/>
            <a:ext cx="1620000" cy="97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תובנה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 Bold" panose="00000500000000000000" pitchFamily="50" charset="-79"/>
              <a:ea typeface="+mn-ea"/>
              <a:cs typeface="Fb Jabutinski HebEng Con Bold" panose="00000500000000000000" pitchFamily="50" charset="-79"/>
            </a:endParaRPr>
          </a:p>
        </p:txBody>
      </p:sp>
      <p:sp>
        <p:nvSpPr>
          <p:cNvPr id="4" name="סוגר זוויתי 18">
            <a:extLst>
              <a:ext uri="{FF2B5EF4-FFF2-40B4-BE49-F238E27FC236}">
                <a16:creationId xmlns:a16="http://schemas.microsoft.com/office/drawing/2014/main" id="{CC1F56C1-5DD9-5DD0-FA96-E5B5903FD450}"/>
              </a:ext>
            </a:extLst>
          </p:cNvPr>
          <p:cNvSpPr/>
          <p:nvPr/>
        </p:nvSpPr>
        <p:spPr>
          <a:xfrm flipH="1">
            <a:off x="3192709" y="3124045"/>
            <a:ext cx="1620000" cy="972000"/>
          </a:xfrm>
          <a:prstGeom prst="roundRect">
            <a:avLst/>
          </a:prstGeom>
          <a:solidFill>
            <a:srgbClr val="8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Arial"/>
                <a:cs typeface="Fb Jabutinski HebEng Con Bold" panose="00000500000000000000" pitchFamily="50" charset="-79"/>
                <a:sym typeface="Arial"/>
              </a:rPr>
              <a:t>הנגשה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b Jabutinski HebEng Con Bold" panose="00000500000000000000" pitchFamily="50" charset="-79"/>
              <a:ea typeface="+mn-ea"/>
              <a:cs typeface="Fb Jabutinski HebEng Con Bold" panose="00000500000000000000" pitchFamily="50" charset="-79"/>
            </a:endParaRPr>
          </a:p>
        </p:txBody>
      </p:sp>
      <p:sp>
        <p:nvSpPr>
          <p:cNvPr id="6" name="סוגר מסולסל ימני 32">
            <a:extLst>
              <a:ext uri="{FF2B5EF4-FFF2-40B4-BE49-F238E27FC236}">
                <a16:creationId xmlns:a16="http://schemas.microsoft.com/office/drawing/2014/main" id="{A696543C-375E-C112-EF38-BEDC583D072C}"/>
              </a:ext>
            </a:extLst>
          </p:cNvPr>
          <p:cNvSpPr/>
          <p:nvPr/>
        </p:nvSpPr>
        <p:spPr>
          <a:xfrm rot="16200000" flipH="1" flipV="1">
            <a:off x="6001415" y="-1013298"/>
            <a:ext cx="189168" cy="7330570"/>
          </a:xfrm>
          <a:prstGeom prst="rightBrace">
            <a:avLst>
              <a:gd name="adj1" fmla="val 62473"/>
              <a:gd name="adj2" fmla="val 50000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Light" panose="00000500000000000000" pitchFamily="50" charset="-79"/>
              <a:ea typeface="+mn-ea"/>
              <a:cs typeface="Fb Jabutinski HebEng Light" panose="00000500000000000000" pitchFamily="50" charset="-79"/>
            </a:endParaRPr>
          </a:p>
        </p:txBody>
      </p:sp>
      <p:sp>
        <p:nvSpPr>
          <p:cNvPr id="7" name="סוגר זוויתי 7">
            <a:extLst>
              <a:ext uri="{FF2B5EF4-FFF2-40B4-BE49-F238E27FC236}">
                <a16:creationId xmlns:a16="http://schemas.microsoft.com/office/drawing/2014/main" id="{1E6AC6A7-83B1-96C2-9CB6-52634E8C26CD}"/>
              </a:ext>
            </a:extLst>
          </p:cNvPr>
          <p:cNvSpPr/>
          <p:nvPr/>
        </p:nvSpPr>
        <p:spPr>
          <a:xfrm flipH="1">
            <a:off x="7307966" y="3117842"/>
            <a:ext cx="1620000" cy="97200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נתון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 Bold" panose="00000500000000000000" pitchFamily="50" charset="-79"/>
              <a:ea typeface="+mn-ea"/>
              <a:cs typeface="Fb Jabutinski HebEng Con Bold" panose="00000500000000000000" pitchFamily="50" charset="-79"/>
            </a:endParaRPr>
          </a:p>
        </p:txBody>
      </p:sp>
      <p:sp>
        <p:nvSpPr>
          <p:cNvPr id="8" name="תיבת טקסט 31">
            <a:extLst>
              <a:ext uri="{FF2B5EF4-FFF2-40B4-BE49-F238E27FC236}">
                <a16:creationId xmlns:a16="http://schemas.microsoft.com/office/drawing/2014/main" id="{182F0200-EB7B-231E-75BA-D3383B7FD11F}"/>
              </a:ext>
            </a:extLst>
          </p:cNvPr>
          <p:cNvSpPr txBox="1"/>
          <p:nvPr/>
        </p:nvSpPr>
        <p:spPr>
          <a:xfrm>
            <a:off x="0" y="1535310"/>
            <a:ext cx="1219199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קבלת החלטות מבוססות נתונים</a:t>
            </a:r>
            <a:endParaRPr kumimoji="0" lang="en-US" sz="6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 Bold" panose="00000500000000000000" pitchFamily="50" charset="-79"/>
              <a:ea typeface="+mn-ea"/>
              <a:cs typeface="Fb Jabutinski HebEng Con Bold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15532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9E785C-D906-EC07-00E4-7E689D2FA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55">
            <a:extLst>
              <a:ext uri="{FF2B5EF4-FFF2-40B4-BE49-F238E27FC236}">
                <a16:creationId xmlns:a16="http://schemas.microsoft.com/office/drawing/2014/main" id="{2C8BA1EA-8638-2E45-DFBC-B66593EAD4CF}"/>
              </a:ext>
            </a:extLst>
          </p:cNvPr>
          <p:cNvSpPr txBox="1"/>
          <p:nvPr/>
        </p:nvSpPr>
        <p:spPr>
          <a:xfrm>
            <a:off x="918986" y="2051700"/>
            <a:ext cx="10354028" cy="2754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תפיסה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.</a:t>
            </a:r>
            <a:endParaRPr kumimoji="0" lang="he-IL" sz="17300" b="1" i="0" u="none" strike="noStrike" kern="1200" cap="none" spc="0" normalizeH="0" baseline="0" noProof="0" dirty="0">
              <a:ln>
                <a:noFill/>
              </a:ln>
              <a:solidFill>
                <a:srgbClr val="7FFF00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4370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6698B-3FD2-A74E-9613-BF150040F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6724260-503B-BF61-87DE-D87716B948CC}"/>
              </a:ext>
            </a:extLst>
          </p:cNvPr>
          <p:cNvGrpSpPr/>
          <p:nvPr/>
        </p:nvGrpSpPr>
        <p:grpSpPr>
          <a:xfrm>
            <a:off x="1353603" y="2419326"/>
            <a:ext cx="3932906" cy="3036772"/>
            <a:chOff x="400968" y="2609850"/>
            <a:chExt cx="3932906" cy="3036772"/>
          </a:xfrm>
        </p:grpSpPr>
        <p:grpSp>
          <p:nvGrpSpPr>
            <p:cNvPr id="26" name="קבוצה 10">
              <a:extLst>
                <a:ext uri="{FF2B5EF4-FFF2-40B4-BE49-F238E27FC236}">
                  <a16:creationId xmlns:a16="http://schemas.microsoft.com/office/drawing/2014/main" id="{15DD3F63-EF96-4545-EC72-1610F6CE0B52}"/>
                </a:ext>
              </a:extLst>
            </p:cNvPr>
            <p:cNvGrpSpPr/>
            <p:nvPr/>
          </p:nvGrpSpPr>
          <p:grpSpPr>
            <a:xfrm>
              <a:off x="400968" y="2609850"/>
              <a:ext cx="3932906" cy="3036772"/>
              <a:chOff x="-4016229" y="1490280"/>
              <a:chExt cx="5025100" cy="3740091"/>
            </a:xfrm>
          </p:grpSpPr>
          <p:pic>
            <p:nvPicPr>
              <p:cNvPr id="28" name="תמונה 10" descr="תמונה שמכילה שרטוט, ציור, אומנות קליפיפם, אומנות ילדים&#10;&#10;התיאור נוצר באופן אוטומטי">
                <a:extLst>
                  <a:ext uri="{FF2B5EF4-FFF2-40B4-BE49-F238E27FC236}">
                    <a16:creationId xmlns:a16="http://schemas.microsoft.com/office/drawing/2014/main" id="{DEC6977E-850E-B7C1-CA25-35C59DE3FB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116" b="9265"/>
              <a:stretch/>
            </p:blipFill>
            <p:spPr>
              <a:xfrm>
                <a:off x="-3933604" y="1628673"/>
                <a:ext cx="4942475" cy="3601698"/>
              </a:xfrm>
              <a:prstGeom prst="rect">
                <a:avLst/>
              </a:prstGeom>
            </p:spPr>
          </p:pic>
          <p:pic>
            <p:nvPicPr>
              <p:cNvPr id="29" name="תמונה 11" descr="תמונה שמכילה ציור, שרטוט, אומנות קליפיפם, איור&#10;&#10;התיאור נוצר באופן אוטומטי">
                <a:extLst>
                  <a:ext uri="{FF2B5EF4-FFF2-40B4-BE49-F238E27FC236}">
                    <a16:creationId xmlns:a16="http://schemas.microsoft.com/office/drawing/2014/main" id="{47A58A54-63A7-BD9C-6880-00C30DB6D4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51" t="5901" b="64758"/>
              <a:stretch/>
            </p:blipFill>
            <p:spPr>
              <a:xfrm>
                <a:off x="-4016229" y="1490280"/>
                <a:ext cx="2202025" cy="850837"/>
              </a:xfrm>
              <a:prstGeom prst="rect">
                <a:avLst/>
              </a:prstGeom>
            </p:spPr>
          </p:pic>
          <p:sp>
            <p:nvSpPr>
              <p:cNvPr id="30" name="מלבן 12">
                <a:extLst>
                  <a:ext uri="{FF2B5EF4-FFF2-40B4-BE49-F238E27FC236}">
                    <a16:creationId xmlns:a16="http://schemas.microsoft.com/office/drawing/2014/main" id="{B90D388A-1D26-185E-923F-B6802CFC6516}"/>
                  </a:ext>
                </a:extLst>
              </p:cNvPr>
              <p:cNvSpPr/>
              <p:nvPr/>
            </p:nvSpPr>
            <p:spPr>
              <a:xfrm>
                <a:off x="-256719" y="3083748"/>
                <a:ext cx="705248" cy="2006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מלבן 14">
                <a:extLst>
                  <a:ext uri="{FF2B5EF4-FFF2-40B4-BE49-F238E27FC236}">
                    <a16:creationId xmlns:a16="http://schemas.microsoft.com/office/drawing/2014/main" id="{F63BE371-8B4D-E57C-8361-674CCC4CD6DB}"/>
                  </a:ext>
                </a:extLst>
              </p:cNvPr>
              <p:cNvSpPr/>
              <p:nvPr/>
            </p:nvSpPr>
            <p:spPr>
              <a:xfrm>
                <a:off x="-804254" y="2141118"/>
                <a:ext cx="1294161" cy="1555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2" name="תיבת טקסט 3">
                <a:extLst>
                  <a:ext uri="{FF2B5EF4-FFF2-40B4-BE49-F238E27FC236}">
                    <a16:creationId xmlns:a16="http://schemas.microsoft.com/office/drawing/2014/main" id="{7F30C1E8-7C58-D354-4204-6816BDA5C5FA}"/>
                  </a:ext>
                </a:extLst>
              </p:cNvPr>
              <p:cNvSpPr txBox="1"/>
              <p:nvPr/>
            </p:nvSpPr>
            <p:spPr>
              <a:xfrm>
                <a:off x="-748827" y="2169568"/>
                <a:ext cx="1124938" cy="10613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3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 Light" panose="00000500000000000000" pitchFamily="50" charset="-79"/>
                    <a:ea typeface="+mn-ea"/>
                    <a:cs typeface="Fb Jabutinski HebEng Con Light" panose="00000500000000000000" pitchFamily="50" charset="-79"/>
                  </a:rPr>
                  <a:t>זה מה </a:t>
                </a:r>
                <a:r>
                  <a:rPr kumimoji="0" lang="he-IL" sz="3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Fb Jabutinski HebEng Con Light" panose="00000500000000000000" pitchFamily="50" charset="-79"/>
                    <a:ea typeface="+mn-ea"/>
                    <a:cs typeface="Fb Jabutinski HebEng Con Light" panose="00000500000000000000" pitchFamily="50" charset="-79"/>
                  </a:rPr>
                  <a:t>שנעשה</a:t>
                </a:r>
                <a:endParaRPr kumimoji="0" lang="he-IL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highlight>
                    <a:srgbClr val="FFFF00"/>
                  </a:highlight>
                  <a:uLnTx/>
                  <a:uFillTx/>
                  <a:latin typeface="Fb Jabutinski HebEng Con Light" panose="00000500000000000000" pitchFamily="50" charset="-79"/>
                  <a:ea typeface="+mn-ea"/>
                  <a:cs typeface="Fb Jabutinski HebEng Con Light" panose="00000500000000000000" pitchFamily="50" charset="-79"/>
                </a:endParaRPr>
              </a:p>
            </p:txBody>
          </p:sp>
        </p:grpSp>
        <p:pic>
          <p:nvPicPr>
            <p:cNvPr id="27" name="Graphic 26" descr="Bar graph with upward trend with solid fill">
              <a:extLst>
                <a:ext uri="{FF2B5EF4-FFF2-40B4-BE49-F238E27FC236}">
                  <a16:creationId xmlns:a16="http://schemas.microsoft.com/office/drawing/2014/main" id="{59C898AD-C30C-9D46-17D7-997D5CB7C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98243" y="4033800"/>
              <a:ext cx="400364" cy="400364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862680-9A12-217B-CC8E-13DFE9658F24}"/>
              </a:ext>
            </a:extLst>
          </p:cNvPr>
          <p:cNvGrpSpPr/>
          <p:nvPr/>
        </p:nvGrpSpPr>
        <p:grpSpPr>
          <a:xfrm>
            <a:off x="6939956" y="1441662"/>
            <a:ext cx="4406557" cy="3974675"/>
            <a:chOff x="6730094" y="1650093"/>
            <a:chExt cx="4406557" cy="3974675"/>
          </a:xfrm>
        </p:grpSpPr>
        <p:pic>
          <p:nvPicPr>
            <p:cNvPr id="14" name="תמונה 10" descr="תמונה שמכילה שרטוט, ציור, אומנות קליפיפם, אומנות ילדים&#10;&#10;התיאור נוצר באופן אוטומטי">
              <a:extLst>
                <a:ext uri="{FF2B5EF4-FFF2-40B4-BE49-F238E27FC236}">
                  <a16:creationId xmlns:a16="http://schemas.microsoft.com/office/drawing/2014/main" id="{2E463B85-2316-4018-1C1F-44123898F9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72" t="12116" b="9265"/>
            <a:stretch>
              <a:fillRect/>
            </a:stretch>
          </p:blipFill>
          <p:spPr>
            <a:xfrm>
              <a:off x="6730094" y="2700364"/>
              <a:ext cx="1540653" cy="2924404"/>
            </a:xfrm>
            <a:prstGeom prst="rect">
              <a:avLst/>
            </a:prstGeom>
          </p:spPr>
        </p:pic>
        <p:grpSp>
          <p:nvGrpSpPr>
            <p:cNvPr id="22" name="קבוצה 14">
              <a:extLst>
                <a:ext uri="{FF2B5EF4-FFF2-40B4-BE49-F238E27FC236}">
                  <a16:creationId xmlns:a16="http://schemas.microsoft.com/office/drawing/2014/main" id="{5CBE821A-AD8F-3131-7773-FDB005C80DBD}"/>
                </a:ext>
              </a:extLst>
            </p:cNvPr>
            <p:cNvGrpSpPr/>
            <p:nvPr/>
          </p:nvGrpSpPr>
          <p:grpSpPr>
            <a:xfrm>
              <a:off x="8507758" y="1650093"/>
              <a:ext cx="2628893" cy="1841562"/>
              <a:chOff x="9427031" y="2431643"/>
              <a:chExt cx="2628893" cy="1841562"/>
            </a:xfrm>
          </p:grpSpPr>
          <p:pic>
            <p:nvPicPr>
              <p:cNvPr id="23" name="תמונה 10" descr="תמונה שמכילה שרטוט, ציור, אומנות קליפיפם, אומנות קווים&#10;&#10;התיאור נוצר באופן אוטומטי">
                <a:extLst>
                  <a:ext uri="{FF2B5EF4-FFF2-40B4-BE49-F238E27FC236}">
                    <a16:creationId xmlns:a16="http://schemas.microsoft.com/office/drawing/2014/main" id="{F791B37A-F063-C883-1C65-7310113220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4687" b="43273" l="54429" r="95187">
                            <a14:foregroundMark x1="58359" y1="31798" x2="58359" y2="31798"/>
                            <a14:foregroundMark x1="58359" y1="31798" x2="56793" y2="29576"/>
                            <a14:foregroundMark x1="54429" y1="24808" x2="54429" y2="24808"/>
                            <a14:foregroundMark x1="55397" y1="21172" x2="55397" y2="21172"/>
                            <a14:foregroundMark x1="69012" y1="43273" x2="69012" y2="43273"/>
                            <a14:foregroundMark x1="69610" y1="42990" x2="69610" y2="42990"/>
                            <a14:foregroundMark x1="58758" y1="31798" x2="58758" y2="31798"/>
                            <a14:foregroundMark x1="60723" y1="33212" x2="57562" y2="31798"/>
                            <a14:foregroundMark x1="57761" y1="31515" x2="58758" y2="32646"/>
                            <a14:foregroundMark x1="58160" y1="32646" x2="58160" y2="32646"/>
                            <a14:foregroundMark x1="58758" y1="32081" x2="58758" y2="32081"/>
                            <a14:foregroundMark x1="57961" y1="32081" x2="57961" y2="32081"/>
                            <a14:foregroundMark x1="57761" y1="32081" x2="58958" y2="33212"/>
                            <a14:foregroundMark x1="69211" y1="42990" x2="69211" y2="429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348" b="52652"/>
              <a:stretch/>
            </p:blipFill>
            <p:spPr>
              <a:xfrm>
                <a:off x="9427031" y="2431643"/>
                <a:ext cx="2628893" cy="1841562"/>
              </a:xfrm>
              <a:prstGeom prst="rect">
                <a:avLst/>
              </a:prstGeom>
            </p:spPr>
          </p:pic>
          <p:sp>
            <p:nvSpPr>
              <p:cNvPr id="24" name="תיבת טקסט 12">
                <a:extLst>
                  <a:ext uri="{FF2B5EF4-FFF2-40B4-BE49-F238E27FC236}">
                    <a16:creationId xmlns:a16="http://schemas.microsoft.com/office/drawing/2014/main" id="{0592CF4D-33F3-BBA2-B209-86F44E5D6D91}"/>
                  </a:ext>
                </a:extLst>
              </p:cNvPr>
              <p:cNvSpPr txBox="1"/>
              <p:nvPr/>
            </p:nvSpPr>
            <p:spPr>
              <a:xfrm>
                <a:off x="9685643" y="3152369"/>
                <a:ext cx="179749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rPr>
                  <a:t>זה מה שקרה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</p:grpSp>
        <p:pic>
          <p:nvPicPr>
            <p:cNvPr id="33" name="תמונה 4" descr="תמונה שמכילה ציור, אומנות קליפיפם, שרטוט, איור&#10;&#10;התיאור נוצר באופן אוטומטי">
              <a:extLst>
                <a:ext uri="{FF2B5EF4-FFF2-40B4-BE49-F238E27FC236}">
                  <a16:creationId xmlns:a16="http://schemas.microsoft.com/office/drawing/2014/main" id="{C0CB23C6-875B-CED6-7097-72AD55A495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774" b="77060" l="59052" r="91843">
                          <a14:foregroundMark x1="87265" y1="42488" x2="78643" y2="55048"/>
                          <a14:foregroundMark x1="78643" y1="55048" x2="76923" y2="74556"/>
                          <a14:foregroundMark x1="88891" y1="73546" x2="76017" y2="50929"/>
                          <a14:foregroundMark x1="76017" y1="50929" x2="81757" y2="37480"/>
                          <a14:foregroundMark x1="81757" y1="37480" x2="85336" y2="40186"/>
                          <a14:foregroundMark x1="89472" y1="46567" x2="85080" y2="33401"/>
                          <a14:foregroundMark x1="85080" y1="33401" x2="77341" y2="38530"/>
                          <a14:foregroundMark x1="77341" y1="38530" x2="73019" y2="78514"/>
                          <a14:foregroundMark x1="73019" y1="78514" x2="81478" y2="79443"/>
                          <a14:foregroundMark x1="81478" y1="79443" x2="89496" y2="74637"/>
                          <a14:foregroundMark x1="89496" y1="74637" x2="91843" y2="62399"/>
                          <a14:foregroundMark x1="91843" y1="62399" x2="88729" y2="34774"/>
                          <a14:foregroundMark x1="89333" y1="72254" x2="73228" y2="75848"/>
                          <a14:foregroundMark x1="87404" y1="58118" x2="90216" y2="61228"/>
                          <a14:foregroundMark x1="88450" y1="75081" x2="74274" y2="77100"/>
                          <a14:foregroundMark x1="80014" y1="40428" x2="84592" y2="40953"/>
                          <a14:foregroundMark x1="87567" y1="67367" x2="85940" y2="50929"/>
                          <a14:foregroundMark x1="87102" y1="54806" x2="78550" y2="54806"/>
                          <a14:foregroundMark x1="76784" y1="53271" x2="78062" y2="38772"/>
                          <a14:foregroundMark x1="78062" y1="38772" x2="79572" y2="36066"/>
                          <a14:foregroundMark x1="78410" y1="56058" x2="70602" y2="55574"/>
                          <a14:foregroundMark x1="70602" y1="55574" x2="63514" y2="49111"/>
                          <a14:foregroundMark x1="63514" y1="49111" x2="71043" y2="55775"/>
                          <a14:foregroundMark x1="71043" y1="55775" x2="62607" y2="47334"/>
                          <a14:foregroundMark x1="59052" y1="43498" x2="64072" y2="46567"/>
                          <a14:foregroundMark x1="60539" y1="41963" x2="72647" y2="61995"/>
                          <a14:foregroundMark x1="72345" y1="56341" x2="62886" y2="45557"/>
                          <a14:foregroundMark x1="64374" y1="45800" x2="60098" y2="42730"/>
                          <a14:backgroundMark x1="59935" y1="69426" x2="58610" y2="57633"/>
                          <a14:backgroundMark x1="61724" y1="71204" x2="60539" y2="58643"/>
                          <a14:backgroundMark x1="60539" y1="58643" x2="60539" y2="58643"/>
                          <a14:backgroundMark x1="61562" y1="77625" x2="60237" y2="53514"/>
                          <a14:backgroundMark x1="60376" y1="74031" x2="60098" y2="57351"/>
                          <a14:backgroundMark x1="66581" y1="68901" x2="59726" y2="62359"/>
                          <a14:backgroundMark x1="59726" y1="62359" x2="59354" y2="62237"/>
                          <a14:backgroundMark x1="64513" y1="69669" x2="58912" y2="483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90" t="33243" r="7113" b="20777"/>
            <a:stretch>
              <a:fillRect/>
            </a:stretch>
          </p:blipFill>
          <p:spPr>
            <a:xfrm>
              <a:off x="8004132" y="3760752"/>
              <a:ext cx="2246245" cy="174295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22FDD68-8DA7-4143-35AC-DDC641365934}"/>
              </a:ext>
            </a:extLst>
          </p:cNvPr>
          <p:cNvGrpSpPr/>
          <p:nvPr/>
        </p:nvGrpSpPr>
        <p:grpSpPr>
          <a:xfrm>
            <a:off x="-104932" y="93786"/>
            <a:ext cx="12416852" cy="1296309"/>
            <a:chOff x="-104932" y="93786"/>
            <a:chExt cx="12416852" cy="1296309"/>
          </a:xfrm>
        </p:grpSpPr>
        <p:pic>
          <p:nvPicPr>
            <p:cNvPr id="53" name="Graphic 52" descr="Arrow: Straight with solid fill">
              <a:extLst>
                <a:ext uri="{FF2B5EF4-FFF2-40B4-BE49-F238E27FC236}">
                  <a16:creationId xmlns:a16="http://schemas.microsoft.com/office/drawing/2014/main" id="{5B0A8F6E-5332-B6EB-190B-B4608EFA8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419165" y="93786"/>
              <a:ext cx="1853182" cy="1296309"/>
            </a:xfrm>
            <a:prstGeom prst="rect">
              <a:avLst/>
            </a:prstGeom>
          </p:spPr>
        </p:pic>
        <p:sp>
          <p:nvSpPr>
            <p:cNvPr id="54" name="Google Shape;3001;p98">
              <a:extLst>
                <a:ext uri="{FF2B5EF4-FFF2-40B4-BE49-F238E27FC236}">
                  <a16:creationId xmlns:a16="http://schemas.microsoft.com/office/drawing/2014/main" id="{50861550-ED27-4510-4D1C-A6933DA4E383}"/>
                </a:ext>
              </a:extLst>
            </p:cNvPr>
            <p:cNvSpPr txBox="1"/>
            <p:nvPr/>
          </p:nvSpPr>
          <p:spPr>
            <a:xfrm flipH="1">
              <a:off x="7272346" y="455967"/>
              <a:ext cx="1385621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b Jabutinski HebEng Black" panose="00000500000000000000" pitchFamily="50" charset="-79"/>
                  <a:ea typeface="Arial"/>
                  <a:cs typeface="Fb Jabutinski HebEng Black" panose="00000500000000000000" pitchFamily="50" charset="-79"/>
                  <a:sym typeface="Arial"/>
                </a:rPr>
                <a:t>מנתונים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endParaRPr>
            </a:p>
          </p:txBody>
        </p:sp>
        <p:sp>
          <p:nvSpPr>
            <p:cNvPr id="55" name="Google Shape;3001;p98">
              <a:extLst>
                <a:ext uri="{FF2B5EF4-FFF2-40B4-BE49-F238E27FC236}">
                  <a16:creationId xmlns:a16="http://schemas.microsoft.com/office/drawing/2014/main" id="{AB193876-464F-E345-FD55-0372B59E8741}"/>
                </a:ext>
              </a:extLst>
            </p:cNvPr>
            <p:cNvSpPr txBox="1"/>
            <p:nvPr/>
          </p:nvSpPr>
          <p:spPr>
            <a:xfrm flipH="1">
              <a:off x="3343386" y="455967"/>
              <a:ext cx="1853181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Black" panose="00000500000000000000" pitchFamily="50" charset="-79"/>
                  <a:ea typeface="Arial"/>
                  <a:cs typeface="Fb Jabutinski HebEng Black" panose="00000500000000000000" pitchFamily="50" charset="-79"/>
                  <a:sym typeface="Arial"/>
                </a:rPr>
                <a:t>להחלטות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endParaRPr>
            </a:p>
          </p:txBody>
        </p:sp>
        <p:cxnSp>
          <p:nvCxnSpPr>
            <p:cNvPr id="56" name="Google Shape;3002;p98">
              <a:extLst>
                <a:ext uri="{FF2B5EF4-FFF2-40B4-BE49-F238E27FC236}">
                  <a16:creationId xmlns:a16="http://schemas.microsoft.com/office/drawing/2014/main" id="{CE4F17EE-5E59-FEF1-BBD9-03DEF97373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4932" y="753288"/>
              <a:ext cx="3737818" cy="0"/>
            </a:xfrm>
            <a:prstGeom prst="straightConnector1">
              <a:avLst/>
            </a:prstGeom>
            <a:noFill/>
            <a:ln w="12700" cap="flat" cmpd="sng">
              <a:solidFill>
                <a:srgbClr val="8000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7" name="Google Shape;3002;p98">
              <a:extLst>
                <a:ext uri="{FF2B5EF4-FFF2-40B4-BE49-F238E27FC236}">
                  <a16:creationId xmlns:a16="http://schemas.microsoft.com/office/drawing/2014/main" id="{960F8429-10F7-341B-40C9-358852EF28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89773" y="753288"/>
              <a:ext cx="3522147" cy="0"/>
            </a:xfrm>
            <a:prstGeom prst="straightConnector1">
              <a:avLst/>
            </a:prstGeom>
            <a:noFill/>
            <a:ln w="12700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287699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5">
          <a:extLst>
            <a:ext uri="{FF2B5EF4-FFF2-40B4-BE49-F238E27FC236}">
              <a16:creationId xmlns:a16="http://schemas.microsoft.com/office/drawing/2014/main" id="{39F490BC-F214-BE85-7EE8-31E582CF3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קבוצה 26">
            <a:extLst>
              <a:ext uri="{FF2B5EF4-FFF2-40B4-BE49-F238E27FC236}">
                <a16:creationId xmlns:a16="http://schemas.microsoft.com/office/drawing/2014/main" id="{8CFB1747-4B17-F9E3-9632-601DFD31F1FF}"/>
              </a:ext>
            </a:extLst>
          </p:cNvPr>
          <p:cNvGrpSpPr/>
          <p:nvPr/>
        </p:nvGrpSpPr>
        <p:grpSpPr>
          <a:xfrm>
            <a:off x="1258236" y="1438550"/>
            <a:ext cx="3729509" cy="4152607"/>
            <a:chOff x="2406595" y="1436350"/>
            <a:chExt cx="3729509" cy="4152607"/>
          </a:xfrm>
        </p:grpSpPr>
        <p:sp>
          <p:nvSpPr>
            <p:cNvPr id="3" name="מלבן 2">
              <a:extLst>
                <a:ext uri="{FF2B5EF4-FFF2-40B4-BE49-F238E27FC236}">
                  <a16:creationId xmlns:a16="http://schemas.microsoft.com/office/drawing/2014/main" id="{409A0D59-CAB8-028C-C197-CEAE99C6AD63}"/>
                </a:ext>
              </a:extLst>
            </p:cNvPr>
            <p:cNvSpPr/>
            <p:nvPr/>
          </p:nvSpPr>
          <p:spPr>
            <a:xfrm>
              <a:off x="2536104" y="1436350"/>
              <a:ext cx="3600000" cy="1677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מסר</a:t>
              </a:r>
            </a:p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פשוט וממוקד</a:t>
              </a:r>
            </a:p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נקודות דאטה</a:t>
              </a:r>
            </a:p>
          </p:txBody>
        </p:sp>
        <p:pic>
          <p:nvPicPr>
            <p:cNvPr id="9" name="תמונה 4">
              <a:extLst>
                <a:ext uri="{FF2B5EF4-FFF2-40B4-BE49-F238E27FC236}">
                  <a16:creationId xmlns:a16="http://schemas.microsoft.com/office/drawing/2014/main" id="{569A32F2-CA3A-1459-3206-E097AC2B4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001" t="3405" r="4851" b="10769"/>
            <a:stretch/>
          </p:blipFill>
          <p:spPr>
            <a:xfrm>
              <a:off x="2406595" y="3802889"/>
              <a:ext cx="3335149" cy="1786068"/>
            </a:xfrm>
            <a:prstGeom prst="rect">
              <a:avLst/>
            </a:prstGeom>
          </p:spPr>
        </p:pic>
      </p:grpSp>
      <p:grpSp>
        <p:nvGrpSpPr>
          <p:cNvPr id="26" name="קבוצה 25">
            <a:extLst>
              <a:ext uri="{FF2B5EF4-FFF2-40B4-BE49-F238E27FC236}">
                <a16:creationId xmlns:a16="http://schemas.microsoft.com/office/drawing/2014/main" id="{A9069983-EF32-A86F-C56E-D3920C8DC381}"/>
              </a:ext>
            </a:extLst>
          </p:cNvPr>
          <p:cNvGrpSpPr/>
          <p:nvPr/>
        </p:nvGrpSpPr>
        <p:grpSpPr>
          <a:xfrm>
            <a:off x="7204257" y="1438550"/>
            <a:ext cx="3885617" cy="4338800"/>
            <a:chOff x="6830404" y="1519289"/>
            <a:chExt cx="3885617" cy="4338800"/>
          </a:xfrm>
        </p:grpSpPr>
        <p:sp>
          <p:nvSpPr>
            <p:cNvPr id="2" name="מלבן 1">
              <a:extLst>
                <a:ext uri="{FF2B5EF4-FFF2-40B4-BE49-F238E27FC236}">
                  <a16:creationId xmlns:a16="http://schemas.microsoft.com/office/drawing/2014/main" id="{A51780AC-3C3E-8135-94CF-48ECEA605974}"/>
                </a:ext>
              </a:extLst>
            </p:cNvPr>
            <p:cNvSpPr/>
            <p:nvPr/>
          </p:nvSpPr>
          <p:spPr>
            <a:xfrm>
              <a:off x="7116021" y="1519289"/>
              <a:ext cx="3600000" cy="1677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דיווח</a:t>
              </a:r>
            </a:p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מורכב ועמוס</a:t>
              </a:r>
            </a:p>
            <a:p>
              <a:pPr marL="457200" marR="0" lvl="0" indent="-457200" algn="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he-IL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Open Sans Light" pitchFamily="2" charset="0"/>
                  <a:cs typeface="Fb Jabutinski HebEng Con" panose="00000500000000000000" pitchFamily="50" charset="-79"/>
                </a:rPr>
                <a:t>הרבה דאטה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48F320-4525-A2B8-3D81-7EAC75A08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0404" y="4115392"/>
              <a:ext cx="3461871" cy="1742697"/>
            </a:xfrm>
            <a:prstGeom prst="rect">
              <a:avLst/>
            </a:prstGeom>
          </p:spPr>
        </p:pic>
      </p:grpSp>
      <p:cxnSp>
        <p:nvCxnSpPr>
          <p:cNvPr id="24" name="Google Shape;3002;p98">
            <a:extLst>
              <a:ext uri="{FF2B5EF4-FFF2-40B4-BE49-F238E27FC236}">
                <a16:creationId xmlns:a16="http://schemas.microsoft.com/office/drawing/2014/main" id="{78644E32-2724-CC13-F7E9-BD779D11ED42}"/>
              </a:ext>
            </a:extLst>
          </p:cNvPr>
          <p:cNvCxnSpPr>
            <a:cxnSpLocks/>
          </p:cNvCxnSpPr>
          <p:nvPr/>
        </p:nvCxnSpPr>
        <p:spPr>
          <a:xfrm flipH="1">
            <a:off x="47467" y="738769"/>
            <a:ext cx="5896133" cy="0"/>
          </a:xfrm>
          <a:prstGeom prst="straightConnector1">
            <a:avLst/>
          </a:prstGeom>
          <a:noFill/>
          <a:ln w="12700" cap="flat" cmpd="sng">
            <a:solidFill>
              <a:srgbClr val="8000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" name="Google Shape;3002;p98">
            <a:extLst>
              <a:ext uri="{FF2B5EF4-FFF2-40B4-BE49-F238E27FC236}">
                <a16:creationId xmlns:a16="http://schemas.microsoft.com/office/drawing/2014/main" id="{A21EBEA6-35C3-ACB4-5144-088E3D2AF2FB}"/>
              </a:ext>
            </a:extLst>
          </p:cNvPr>
          <p:cNvCxnSpPr>
            <a:cxnSpLocks/>
          </p:cNvCxnSpPr>
          <p:nvPr/>
        </p:nvCxnSpPr>
        <p:spPr>
          <a:xfrm flipH="1" flipV="1">
            <a:off x="6496050" y="738769"/>
            <a:ext cx="559950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" name="Graphic 52" descr="Arrow: Straight with solid fill">
            <a:extLst>
              <a:ext uri="{FF2B5EF4-FFF2-40B4-BE49-F238E27FC236}">
                <a16:creationId xmlns:a16="http://schemas.microsoft.com/office/drawing/2014/main" id="{2F352FC5-552F-79C4-02E9-ACE7F8A484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7600" y="100140"/>
            <a:ext cx="1565102" cy="1296309"/>
          </a:xfrm>
          <a:prstGeom prst="rect">
            <a:avLst/>
          </a:prstGeom>
        </p:spPr>
      </p:pic>
      <p:sp>
        <p:nvSpPr>
          <p:cNvPr id="22" name="Google Shape;3001;p98">
            <a:extLst>
              <a:ext uri="{FF2B5EF4-FFF2-40B4-BE49-F238E27FC236}">
                <a16:creationId xmlns:a16="http://schemas.microsoft.com/office/drawing/2014/main" id="{2B81B193-9DC8-28B2-FF80-AC7FC4639B58}"/>
              </a:ext>
            </a:extLst>
          </p:cNvPr>
          <p:cNvSpPr txBox="1"/>
          <p:nvPr/>
        </p:nvSpPr>
        <p:spPr>
          <a:xfrm flipH="1">
            <a:off x="7489874" y="456010"/>
            <a:ext cx="1476326" cy="523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Explore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23" name="Google Shape;3001;p98">
            <a:extLst>
              <a:ext uri="{FF2B5EF4-FFF2-40B4-BE49-F238E27FC236}">
                <a16:creationId xmlns:a16="http://schemas.microsoft.com/office/drawing/2014/main" id="{6E563C00-C16D-D4F8-767C-64A1A61FB2FB}"/>
              </a:ext>
            </a:extLst>
          </p:cNvPr>
          <p:cNvSpPr txBox="1"/>
          <p:nvPr/>
        </p:nvSpPr>
        <p:spPr>
          <a:xfrm flipH="1">
            <a:off x="3241501" y="456010"/>
            <a:ext cx="1476000" cy="523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Explain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pic>
        <p:nvPicPr>
          <p:cNvPr id="4" name="Shape 12" descr="תמונה שמכילה עיגול, גופן, גרפיקה, לוגו&#10;&#10;התיאור נוצר באופן אוטומטי">
            <a:hlinkClick r:id="rId7"/>
            <a:extLst>
              <a:ext uri="{FF2B5EF4-FFF2-40B4-BE49-F238E27FC236}">
                <a16:creationId xmlns:a16="http://schemas.microsoft.com/office/drawing/2014/main" id="{9F7C8B6F-593D-1B80-15D8-F4288396674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solidFill>
            <a:srgbClr val="EE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82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72A98-01C0-6D49-CF25-E1186013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174C9D59-173E-29AA-4304-914A77E9E80D}"/>
              </a:ext>
            </a:extLst>
          </p:cNvPr>
          <p:cNvSpPr txBox="1"/>
          <p:nvPr/>
        </p:nvSpPr>
        <p:spPr>
          <a:xfrm>
            <a:off x="433450" y="1636201"/>
            <a:ext cx="1097510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לשים את הקהל במרכז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להבין </a:t>
            </a:r>
            <a:r>
              <a: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באמת</a:t>
            </a:r>
            <a:r>
              <a:rPr kumimoji="0" lang="he-I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 מי יושב מולי ולהתאים את המסר לצרכים, לשפה ולמה שחשוב עבורו.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להביא ערך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להציג תובנות עם ערך לעתיד ולא רק דיווח נתונים על העבר.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Light" panose="00000500000000000000" pitchFamily="50" charset="-79"/>
              <a:ea typeface="+mn-ea"/>
              <a:cs typeface="Fb Jabutinski HebEng Light" panose="00000500000000000000" pitchFamily="50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לקחת אחריות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להגדיר מה נרצה שיקרה בעקבות ההצגה ואיך נוכל לגרום לזה לקרות.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Light" panose="00000500000000000000" pitchFamily="50" charset="-79"/>
              <a:ea typeface="+mn-ea"/>
              <a:cs typeface="Fb Jabutinski HebEng Light" panose="00000500000000000000" pitchFamily="50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להעז להמליץ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להביא את נקודת המבט שלנו, לבחור את המסרים החשובים ולכוון.</a:t>
            </a: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52F32E0C-EE31-65F3-1D0F-17DD67418E40}"/>
              </a:ext>
            </a:extLst>
          </p:cNvPr>
          <p:cNvSpPr/>
          <p:nvPr/>
        </p:nvSpPr>
        <p:spPr>
          <a:xfrm>
            <a:off x="0" y="251415"/>
            <a:ext cx="12192000" cy="8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359" rtl="1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להיות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BP</a:t>
            </a:r>
            <a:r>
              <a:rPr kumimoji="0" lang="he-IL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 – </a:t>
            </a:r>
            <a:r>
              <a:rPr kumimoji="0" lang="he-IL" sz="54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</a:rPr>
              <a:t>אבל באמת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4C149FA-79AB-1524-EA47-3960D4D638F9}"/>
              </a:ext>
            </a:extLst>
          </p:cNvPr>
          <p:cNvSpPr/>
          <p:nvPr/>
        </p:nvSpPr>
        <p:spPr>
          <a:xfrm>
            <a:off x="2047875" y="866775"/>
            <a:ext cx="809625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Shape 12" descr="תמונה שמכילה עיגול, גופן, גרפיקה, לוגו&#10;&#10;התיאור נוצר באופן אוטומטי">
            <a:hlinkClick r:id="rId3"/>
            <a:extLst>
              <a:ext uri="{FF2B5EF4-FFF2-40B4-BE49-F238E27FC236}">
                <a16:creationId xmlns:a16="http://schemas.microsoft.com/office/drawing/2014/main" id="{EF150046-FAFE-8234-E300-E8DD99EE72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757" t="4287" r="52074" b="76415"/>
          <a:stretch/>
        </p:blipFill>
        <p:spPr>
          <a:xfrm>
            <a:off x="11554676" y="6309920"/>
            <a:ext cx="415016" cy="39912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09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001;p98">
            <a:extLst>
              <a:ext uri="{FF2B5EF4-FFF2-40B4-BE49-F238E27FC236}">
                <a16:creationId xmlns:a16="http://schemas.microsoft.com/office/drawing/2014/main" id="{0992588B-CFB2-8F43-4CD7-D9E15E3EF017}"/>
              </a:ext>
            </a:extLst>
          </p:cNvPr>
          <p:cNvSpPr txBox="1"/>
          <p:nvPr/>
        </p:nvSpPr>
        <p:spPr>
          <a:xfrm flipH="1">
            <a:off x="0" y="118855"/>
            <a:ext cx="113311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מה ההבדל </a:t>
            </a:r>
            <a:r>
              <a:rPr kumimoji="0" lang="he-I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בען</a:t>
            </a: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 נתונים לתובנות?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E96B0741-5011-1BEE-4315-275D6867EA1D}"/>
              </a:ext>
            </a:extLst>
          </p:cNvPr>
          <p:cNvSpPr txBox="1"/>
          <p:nvPr/>
        </p:nvSpPr>
        <p:spPr>
          <a:xfrm>
            <a:off x="-12420" y="530889"/>
            <a:ext cx="11331145" cy="45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ED318"/>
              </a:buClr>
              <a:buSzTx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</a:rPr>
              <a:t>לעבור מדיווח על העבר להמלצות לביצוע בעתיד</a:t>
            </a:r>
          </a:p>
        </p:txBody>
      </p:sp>
      <p:sp>
        <p:nvSpPr>
          <p:cNvPr id="21" name="Oval 3">
            <a:extLst>
              <a:ext uri="{FF2B5EF4-FFF2-40B4-BE49-F238E27FC236}">
                <a16:creationId xmlns:a16="http://schemas.microsoft.com/office/drawing/2014/main" id="{45B01318-C39A-A734-8A78-030B8042A459}"/>
              </a:ext>
            </a:extLst>
          </p:cNvPr>
          <p:cNvSpPr/>
          <p:nvPr/>
        </p:nvSpPr>
        <p:spPr>
          <a:xfrm>
            <a:off x="11318725" y="705231"/>
            <a:ext cx="185828" cy="185828"/>
          </a:xfrm>
          <a:prstGeom prst="ellipse">
            <a:avLst/>
          </a:prstGeom>
          <a:solidFill>
            <a:srgbClr val="8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Google Shape;3002;p98">
            <a:extLst>
              <a:ext uri="{FF2B5EF4-FFF2-40B4-BE49-F238E27FC236}">
                <a16:creationId xmlns:a16="http://schemas.microsoft.com/office/drawing/2014/main" id="{9D46203D-92BE-D342-9DAE-F374512FC458}"/>
              </a:ext>
            </a:extLst>
          </p:cNvPr>
          <p:cNvCxnSpPr>
            <a:cxnSpLocks/>
          </p:cNvCxnSpPr>
          <p:nvPr/>
        </p:nvCxnSpPr>
        <p:spPr>
          <a:xfrm flipH="1">
            <a:off x="11411639" y="804087"/>
            <a:ext cx="780361" cy="0"/>
          </a:xfrm>
          <a:prstGeom prst="straightConnector1">
            <a:avLst/>
          </a:prstGeom>
          <a:noFill/>
          <a:ln w="12700" cap="flat" cmpd="sng">
            <a:solidFill>
              <a:srgbClr val="8000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" name="Google Shape;3002;p98">
            <a:extLst>
              <a:ext uri="{FF2B5EF4-FFF2-40B4-BE49-F238E27FC236}">
                <a16:creationId xmlns:a16="http://schemas.microsoft.com/office/drawing/2014/main" id="{25D09520-88A5-9BEE-7952-3B6AB4C7DF07}"/>
              </a:ext>
            </a:extLst>
          </p:cNvPr>
          <p:cNvCxnSpPr>
            <a:cxnSpLocks/>
          </p:cNvCxnSpPr>
          <p:nvPr/>
        </p:nvCxnSpPr>
        <p:spPr>
          <a:xfrm flipH="1">
            <a:off x="-15990" y="804087"/>
            <a:ext cx="6480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3001;p98">
            <a:extLst>
              <a:ext uri="{FF2B5EF4-FFF2-40B4-BE49-F238E27FC236}">
                <a16:creationId xmlns:a16="http://schemas.microsoft.com/office/drawing/2014/main" id="{8ED708DE-E354-C4E0-1ABC-D246395AE303}"/>
              </a:ext>
            </a:extLst>
          </p:cNvPr>
          <p:cNvSpPr txBox="1"/>
          <p:nvPr/>
        </p:nvSpPr>
        <p:spPr>
          <a:xfrm flipH="1">
            <a:off x="7890359" y="1819078"/>
            <a:ext cx="22743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old" pitchFamily="2" charset="-79"/>
                <a:ea typeface="Arial"/>
                <a:cs typeface="Fb Jabutinski HebEng Bold" pitchFamily="2" charset="-79"/>
                <a:sym typeface="Arial"/>
              </a:rPr>
              <a:t>מנתונים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Bold" pitchFamily="2" charset="-79"/>
              <a:ea typeface="Arial"/>
              <a:cs typeface="Fb Jabutinski HebEng Bold" pitchFamily="2" charset="-79"/>
              <a:sym typeface="Arial"/>
            </a:endParaRPr>
          </a:p>
        </p:txBody>
      </p:sp>
      <p:sp>
        <p:nvSpPr>
          <p:cNvPr id="25" name="Google Shape;3001;p98">
            <a:extLst>
              <a:ext uri="{FF2B5EF4-FFF2-40B4-BE49-F238E27FC236}">
                <a16:creationId xmlns:a16="http://schemas.microsoft.com/office/drawing/2014/main" id="{EE99A6BA-5206-EE1C-9074-FE0BA0C84434}"/>
              </a:ext>
            </a:extLst>
          </p:cNvPr>
          <p:cNvSpPr txBox="1"/>
          <p:nvPr/>
        </p:nvSpPr>
        <p:spPr>
          <a:xfrm flipH="1">
            <a:off x="2734732" y="1819098"/>
            <a:ext cx="228395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he-IL" sz="2800" b="1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Arial"/>
                <a:cs typeface="Fb Jabutinski HebEng Bold" pitchFamily="2" charset="-79"/>
                <a:sym typeface="Arial"/>
              </a:rPr>
              <a:t>לתובנות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Bold" pitchFamily="2" charset="-79"/>
              <a:ea typeface="Arial"/>
              <a:cs typeface="Fb Jabutinski HebEng Bold" pitchFamily="2" charset="-79"/>
              <a:sym typeface="Arial"/>
            </a:endParaRPr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A04BE4EE-C6B0-3802-73F9-186CA2681B24}"/>
              </a:ext>
            </a:extLst>
          </p:cNvPr>
          <p:cNvSpPr/>
          <p:nvPr/>
        </p:nvSpPr>
        <p:spPr>
          <a:xfrm>
            <a:off x="5680562" y="2439370"/>
            <a:ext cx="4484183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על העבר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קל למצוא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מספרים מה קרה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דיווח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מוציאים כסף לחברה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מעניינים את... מי שמציג אותם</a:t>
            </a:r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AFB55618-456D-E40A-6C39-E9C98739B5CE}"/>
              </a:ext>
            </a:extLst>
          </p:cNvPr>
          <p:cNvSpPr/>
          <p:nvPr/>
        </p:nvSpPr>
        <p:spPr>
          <a:xfrm>
            <a:off x="-24457" y="2439370"/>
            <a:ext cx="504314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על העתיד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קשה למצוא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מספרות למה זה קרה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המלצה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מכניסות כסף לחברה</a:t>
            </a:r>
          </a:p>
          <a:p>
            <a:pPr marL="457200" marR="0" lvl="0" indent="-4572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מעניינות את... מקבלי ההחלטות</a:t>
            </a:r>
          </a:p>
        </p:txBody>
      </p:sp>
      <p:pic>
        <p:nvPicPr>
          <p:cNvPr id="9" name="Shape 12" descr="תמונה שמכילה עיגול, גופן, גרפיקה, לוגו&#10;&#10;התיאור נוצר באופן אוטומטי">
            <a:hlinkClick r:id="rId2"/>
            <a:extLst>
              <a:ext uri="{FF2B5EF4-FFF2-40B4-BE49-F238E27FC236}">
                <a16:creationId xmlns:a16="http://schemas.microsoft.com/office/drawing/2014/main" id="{376493AA-E3D1-F7EA-5386-C5258827B3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878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91996-A441-FA1D-6920-A79638448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CB1ADDD-466C-6406-7CB5-D2ABF268FDAC}"/>
              </a:ext>
            </a:extLst>
          </p:cNvPr>
          <p:cNvSpPr txBox="1"/>
          <p:nvPr/>
        </p:nvSpPr>
        <p:spPr>
          <a:xfrm>
            <a:off x="483394" y="181244"/>
            <a:ext cx="112252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להשפיע על קבלת החלטות</a:t>
            </a:r>
            <a:endParaRPr kumimoji="0" lang="en-IL" sz="40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15" name="Google Shape;3037;p37">
            <a:extLst>
              <a:ext uri="{FF2B5EF4-FFF2-40B4-BE49-F238E27FC236}">
                <a16:creationId xmlns:a16="http://schemas.microsoft.com/office/drawing/2014/main" id="{A61EFA10-90CE-51C5-B420-4BEA5FE79D20}"/>
              </a:ext>
            </a:extLst>
          </p:cNvPr>
          <p:cNvSpPr/>
          <p:nvPr/>
        </p:nvSpPr>
        <p:spPr>
          <a:xfrm>
            <a:off x="5412140" y="1295226"/>
            <a:ext cx="1367721" cy="491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r>
              <a:rPr kumimoji="0" lang="he-IL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Arial"/>
              </a:rPr>
              <a:t>ב-</a:t>
            </a:r>
            <a: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Arial"/>
              </a:rPr>
              <a:t>3</a:t>
            </a:r>
            <a:r>
              <a:rPr kumimoji="0" lang="he-IL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Arial"/>
              </a:rPr>
              <a:t> שלבים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  <a:sym typeface="Arial"/>
            </a:endParaRPr>
          </a:p>
        </p:txBody>
      </p:sp>
      <p:grpSp>
        <p:nvGrpSpPr>
          <p:cNvPr id="5" name="Group 17">
            <a:extLst>
              <a:ext uri="{FF2B5EF4-FFF2-40B4-BE49-F238E27FC236}">
                <a16:creationId xmlns:a16="http://schemas.microsoft.com/office/drawing/2014/main" id="{FA35AAB5-5BAD-AB70-25E9-0C556115F91E}"/>
              </a:ext>
            </a:extLst>
          </p:cNvPr>
          <p:cNvGrpSpPr/>
          <p:nvPr/>
        </p:nvGrpSpPr>
        <p:grpSpPr>
          <a:xfrm>
            <a:off x="7518936" y="2797628"/>
            <a:ext cx="1838227" cy="1607801"/>
            <a:chOff x="9851010" y="1744181"/>
            <a:chExt cx="1838227" cy="1607801"/>
          </a:xfrm>
        </p:grpSpPr>
        <p:sp>
          <p:nvSpPr>
            <p:cNvPr id="36" name="Rectangle: Rounded Corners 12">
              <a:extLst>
                <a:ext uri="{FF2B5EF4-FFF2-40B4-BE49-F238E27FC236}">
                  <a16:creationId xmlns:a16="http://schemas.microsoft.com/office/drawing/2014/main" id="{ADF3FD97-9FA0-0CBD-EB3F-6C5C03DAC24E}"/>
                </a:ext>
              </a:extLst>
            </p:cNvPr>
            <p:cNvSpPr/>
            <p:nvPr/>
          </p:nvSpPr>
          <p:spPr>
            <a:xfrm>
              <a:off x="9851010" y="2013376"/>
              <a:ext cx="1838227" cy="1338606"/>
            </a:xfrm>
            <a:prstGeom prst="roundRect">
              <a:avLst>
                <a:gd name="adj" fmla="val 5399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C479350D-D024-F0FE-544B-04340548A8FF}"/>
                </a:ext>
              </a:extLst>
            </p:cNvPr>
            <p:cNvSpPr txBox="1"/>
            <p:nvPr/>
          </p:nvSpPr>
          <p:spPr>
            <a:xfrm>
              <a:off x="9943436" y="2345430"/>
              <a:ext cx="1656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Light" pitchFamily="2" charset="-79"/>
                  <a:ea typeface="+mn-ea"/>
                  <a:cs typeface="Heebo Light" pitchFamily="2" charset="-79"/>
                </a:rPr>
                <a:t>להגדיר את </a:t>
              </a:r>
              <a:r>
                <a:rPr kumimoji="0" lang="he-I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Black" pitchFamily="2" charset="-79"/>
                  <a:ea typeface="+mn-ea"/>
                  <a:cs typeface="Heebo Black" pitchFamily="2" charset="-79"/>
                </a:rPr>
                <a:t>התוצאה</a:t>
              </a:r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14FB86BE-B5C8-98FD-79DA-24644CB906EF}"/>
                </a:ext>
              </a:extLst>
            </p:cNvPr>
            <p:cNvSpPr/>
            <p:nvPr/>
          </p:nvSpPr>
          <p:spPr>
            <a:xfrm>
              <a:off x="10440185" y="1779873"/>
              <a:ext cx="659876" cy="332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9" name="גרפיקה 33" descr="פגיעה במטרה עם מילוי מלא">
              <a:extLst>
                <a:ext uri="{FF2B5EF4-FFF2-40B4-BE49-F238E27FC236}">
                  <a16:creationId xmlns:a16="http://schemas.microsoft.com/office/drawing/2014/main" id="{574406F0-C868-4E5D-FE8F-D111F240B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27548" y="1744181"/>
              <a:ext cx="485151" cy="485151"/>
            </a:xfrm>
            <a:prstGeom prst="rect">
              <a:avLst/>
            </a:prstGeom>
          </p:spPr>
        </p:pic>
      </p:grpSp>
      <p:grpSp>
        <p:nvGrpSpPr>
          <p:cNvPr id="6" name="Group 55">
            <a:extLst>
              <a:ext uri="{FF2B5EF4-FFF2-40B4-BE49-F238E27FC236}">
                <a16:creationId xmlns:a16="http://schemas.microsoft.com/office/drawing/2014/main" id="{B2E43F3B-7129-7395-FC60-20FFAE5FCA83}"/>
              </a:ext>
            </a:extLst>
          </p:cNvPr>
          <p:cNvGrpSpPr/>
          <p:nvPr/>
        </p:nvGrpSpPr>
        <p:grpSpPr>
          <a:xfrm>
            <a:off x="5176886" y="2833320"/>
            <a:ext cx="1838227" cy="1572109"/>
            <a:chOff x="7508960" y="1779873"/>
            <a:chExt cx="1838227" cy="1572109"/>
          </a:xfrm>
        </p:grpSpPr>
        <p:sp>
          <p:nvSpPr>
            <p:cNvPr id="27" name="Rectangle: Rounded Corners 19">
              <a:extLst>
                <a:ext uri="{FF2B5EF4-FFF2-40B4-BE49-F238E27FC236}">
                  <a16:creationId xmlns:a16="http://schemas.microsoft.com/office/drawing/2014/main" id="{48C35138-3B9A-E524-A1C1-A989B53B5452}"/>
                </a:ext>
              </a:extLst>
            </p:cNvPr>
            <p:cNvSpPr/>
            <p:nvPr/>
          </p:nvSpPr>
          <p:spPr>
            <a:xfrm>
              <a:off x="7508960" y="2013376"/>
              <a:ext cx="1838227" cy="1338606"/>
            </a:xfrm>
            <a:prstGeom prst="roundRect">
              <a:avLst>
                <a:gd name="adj" fmla="val 5399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Box 20">
              <a:extLst>
                <a:ext uri="{FF2B5EF4-FFF2-40B4-BE49-F238E27FC236}">
                  <a16:creationId xmlns:a16="http://schemas.microsoft.com/office/drawing/2014/main" id="{BF9D80EC-DEA0-9002-B14C-73EFA855AE74}"/>
                </a:ext>
              </a:extLst>
            </p:cNvPr>
            <p:cNvSpPr txBox="1"/>
            <p:nvPr/>
          </p:nvSpPr>
          <p:spPr>
            <a:xfrm>
              <a:off x="7648792" y="2345430"/>
              <a:ext cx="15585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Light" pitchFamily="2" charset="-79"/>
                  <a:ea typeface="+mn-ea"/>
                  <a:cs typeface="Heebo Light" pitchFamily="2" charset="-79"/>
                </a:rPr>
                <a:t>למצוא את </a:t>
              </a:r>
              <a:r>
                <a:rPr kumimoji="0" lang="he-I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Black" pitchFamily="2" charset="-79"/>
                  <a:ea typeface="+mn-ea"/>
                  <a:cs typeface="Heebo Black" pitchFamily="2" charset="-79"/>
                </a:rPr>
                <a:t>הסיפור</a:t>
              </a:r>
            </a:p>
          </p:txBody>
        </p:sp>
        <p:sp>
          <p:nvSpPr>
            <p:cNvPr id="29" name="Rectangle 21">
              <a:extLst>
                <a:ext uri="{FF2B5EF4-FFF2-40B4-BE49-F238E27FC236}">
                  <a16:creationId xmlns:a16="http://schemas.microsoft.com/office/drawing/2014/main" id="{622F4CE0-FFC0-6734-0A87-8E30ACE94ACE}"/>
                </a:ext>
              </a:extLst>
            </p:cNvPr>
            <p:cNvSpPr/>
            <p:nvPr/>
          </p:nvSpPr>
          <p:spPr>
            <a:xfrm>
              <a:off x="8098135" y="1779873"/>
              <a:ext cx="659876" cy="332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0" name="קבוצה 29">
              <a:extLst>
                <a:ext uri="{FF2B5EF4-FFF2-40B4-BE49-F238E27FC236}">
                  <a16:creationId xmlns:a16="http://schemas.microsoft.com/office/drawing/2014/main" id="{9190E152-EB2A-BD94-A0A7-FBBEC20C92F0}"/>
                </a:ext>
              </a:extLst>
            </p:cNvPr>
            <p:cNvGrpSpPr/>
            <p:nvPr/>
          </p:nvGrpSpPr>
          <p:grpSpPr>
            <a:xfrm>
              <a:off x="8276794" y="1811722"/>
              <a:ext cx="337796" cy="416949"/>
              <a:chOff x="10008418" y="2749745"/>
              <a:chExt cx="395655" cy="488366"/>
            </a:xfrm>
          </p:grpSpPr>
          <p:sp>
            <p:nvSpPr>
              <p:cNvPr id="31" name="צורה חופשית: צורה 30">
                <a:extLst>
                  <a:ext uri="{FF2B5EF4-FFF2-40B4-BE49-F238E27FC236}">
                    <a16:creationId xmlns:a16="http://schemas.microsoft.com/office/drawing/2014/main" id="{61EC716E-856E-DD67-CB31-76AF2287CDDD}"/>
                  </a:ext>
                </a:extLst>
              </p:cNvPr>
              <p:cNvSpPr/>
              <p:nvPr/>
            </p:nvSpPr>
            <p:spPr>
              <a:xfrm>
                <a:off x="10250523" y="2879649"/>
                <a:ext cx="83235" cy="163864"/>
              </a:xfrm>
              <a:custGeom>
                <a:avLst/>
                <a:gdLst>
                  <a:gd name="connsiteX0" fmla="*/ 25434 w 83235"/>
                  <a:gd name="connsiteY0" fmla="*/ 157119 h 163864"/>
                  <a:gd name="connsiteX1" fmla="*/ 83236 w 83235"/>
                  <a:gd name="connsiteY1" fmla="*/ 163304 h 163864"/>
                  <a:gd name="connsiteX2" fmla="*/ 69510 w 83235"/>
                  <a:gd name="connsiteY2" fmla="*/ 128994 h 163864"/>
                  <a:gd name="connsiteX3" fmla="*/ 61061 w 83235"/>
                  <a:gd name="connsiteY3" fmla="*/ 0 h 163864"/>
                  <a:gd name="connsiteX4" fmla="*/ 46476 w 83235"/>
                  <a:gd name="connsiteY4" fmla="*/ 0 h 163864"/>
                  <a:gd name="connsiteX5" fmla="*/ 2548 w 83235"/>
                  <a:gd name="connsiteY5" fmla="*/ 136767 h 163864"/>
                  <a:gd name="connsiteX6" fmla="*/ 0 w 83235"/>
                  <a:gd name="connsiteY6" fmla="*/ 138031 h 163864"/>
                  <a:gd name="connsiteX7" fmla="*/ 25434 w 83235"/>
                  <a:gd name="connsiteY7" fmla="*/ 157119 h 163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235" h="163864">
                    <a:moveTo>
                      <a:pt x="25434" y="157119"/>
                    </a:moveTo>
                    <a:cubicBezTo>
                      <a:pt x="46841" y="166620"/>
                      <a:pt x="83236" y="163304"/>
                      <a:pt x="83236" y="163304"/>
                    </a:cubicBezTo>
                    <a:cubicBezTo>
                      <a:pt x="75451" y="153429"/>
                      <a:pt x="70684" y="141515"/>
                      <a:pt x="69510" y="128994"/>
                    </a:cubicBezTo>
                    <a:cubicBezTo>
                      <a:pt x="67741" y="99126"/>
                      <a:pt x="91654" y="50021"/>
                      <a:pt x="61061" y="0"/>
                    </a:cubicBezTo>
                    <a:lnTo>
                      <a:pt x="46476" y="0"/>
                    </a:lnTo>
                    <a:cubicBezTo>
                      <a:pt x="72113" y="49898"/>
                      <a:pt x="52445" y="111131"/>
                      <a:pt x="2548" y="136767"/>
                    </a:cubicBezTo>
                    <a:cubicBezTo>
                      <a:pt x="1704" y="137201"/>
                      <a:pt x="855" y="137622"/>
                      <a:pt x="0" y="138031"/>
                    </a:cubicBezTo>
                    <a:cubicBezTo>
                      <a:pt x="6565" y="146608"/>
                      <a:pt x="15364" y="153212"/>
                      <a:pt x="25434" y="1571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6152" cap="flat">
                <a:noFill/>
                <a:prstDash val="solid"/>
                <a:miter/>
              </a:ln>
            </p:spPr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  <p:sp>
            <p:nvSpPr>
              <p:cNvPr id="32" name="צורה חופשית: צורה 31">
                <a:extLst>
                  <a:ext uri="{FF2B5EF4-FFF2-40B4-BE49-F238E27FC236}">
                    <a16:creationId xmlns:a16="http://schemas.microsoft.com/office/drawing/2014/main" id="{028E929B-7CD1-0AC2-FA44-05B5105222D0}"/>
                  </a:ext>
                </a:extLst>
              </p:cNvPr>
              <p:cNvSpPr/>
              <p:nvPr/>
            </p:nvSpPr>
            <p:spPr>
              <a:xfrm>
                <a:off x="10106579" y="2879642"/>
                <a:ext cx="179230" cy="135922"/>
              </a:xfrm>
              <a:custGeom>
                <a:avLst/>
                <a:gdLst>
                  <a:gd name="connsiteX0" fmla="*/ 89634 w 179230"/>
                  <a:gd name="connsiteY0" fmla="*/ 135922 h 135922"/>
                  <a:gd name="connsiteX1" fmla="*/ 179230 w 179230"/>
                  <a:gd name="connsiteY1" fmla="*/ 46577 h 135922"/>
                  <a:gd name="connsiteX2" fmla="*/ 166227 w 179230"/>
                  <a:gd name="connsiteY2" fmla="*/ 0 h 135922"/>
                  <a:gd name="connsiteX3" fmla="*/ 13017 w 179230"/>
                  <a:gd name="connsiteY3" fmla="*/ 0 h 135922"/>
                  <a:gd name="connsiteX4" fmla="*/ 43032 w 179230"/>
                  <a:gd name="connsiteY4" fmla="*/ 122919 h 135922"/>
                  <a:gd name="connsiteX5" fmla="*/ 89634 w 179230"/>
                  <a:gd name="connsiteY5" fmla="*/ 135922 h 135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230" h="135922">
                    <a:moveTo>
                      <a:pt x="89634" y="135922"/>
                    </a:moveTo>
                    <a:cubicBezTo>
                      <a:pt x="139047" y="135991"/>
                      <a:pt x="179161" y="95990"/>
                      <a:pt x="179230" y="46577"/>
                    </a:cubicBezTo>
                    <a:cubicBezTo>
                      <a:pt x="179253" y="30152"/>
                      <a:pt x="174754" y="14038"/>
                      <a:pt x="166227" y="0"/>
                    </a:cubicBezTo>
                    <a:lnTo>
                      <a:pt x="13017" y="0"/>
                    </a:lnTo>
                    <a:cubicBezTo>
                      <a:pt x="-12638" y="42231"/>
                      <a:pt x="800" y="97264"/>
                      <a:pt x="43032" y="122919"/>
                    </a:cubicBezTo>
                    <a:cubicBezTo>
                      <a:pt x="57077" y="131451"/>
                      <a:pt x="73200" y="135950"/>
                      <a:pt x="89634" y="135922"/>
                    </a:cubicBezTo>
                    <a:close/>
                  </a:path>
                </a:pathLst>
              </a:custGeom>
              <a:solidFill>
                <a:srgbClr val="000000"/>
              </a:solidFill>
              <a:ln w="6152" cap="flat">
                <a:noFill/>
                <a:prstDash val="solid"/>
                <a:miter/>
              </a:ln>
            </p:spPr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  <p:sp>
            <p:nvSpPr>
              <p:cNvPr id="33" name="צורה חופשית: צורה 32">
                <a:extLst>
                  <a:ext uri="{FF2B5EF4-FFF2-40B4-BE49-F238E27FC236}">
                    <a16:creationId xmlns:a16="http://schemas.microsoft.com/office/drawing/2014/main" id="{212D8BCC-9134-79A9-1B01-D71A3D3B9675}"/>
                  </a:ext>
                </a:extLst>
              </p:cNvPr>
              <p:cNvSpPr/>
              <p:nvPr/>
            </p:nvSpPr>
            <p:spPr>
              <a:xfrm>
                <a:off x="10008418" y="3040256"/>
                <a:ext cx="395655" cy="197855"/>
              </a:xfrm>
              <a:custGeom>
                <a:avLst/>
                <a:gdLst>
                  <a:gd name="connsiteX0" fmla="*/ 375868 w 395655"/>
                  <a:gd name="connsiteY0" fmla="*/ 59379 h 197855"/>
                  <a:gd name="connsiteX1" fmla="*/ 279433 w 395655"/>
                  <a:gd name="connsiteY1" fmla="*/ 12371 h 197855"/>
                  <a:gd name="connsiteX2" fmla="*/ 197831 w 395655"/>
                  <a:gd name="connsiteY2" fmla="*/ 0 h 197855"/>
                  <a:gd name="connsiteX3" fmla="*/ 116228 w 395655"/>
                  <a:gd name="connsiteY3" fmla="*/ 12371 h 197855"/>
                  <a:gd name="connsiteX4" fmla="*/ 19793 w 395655"/>
                  <a:gd name="connsiteY4" fmla="*/ 59379 h 197855"/>
                  <a:gd name="connsiteX5" fmla="*/ 0 w 395655"/>
                  <a:gd name="connsiteY5" fmla="*/ 98965 h 197855"/>
                  <a:gd name="connsiteX6" fmla="*/ 0 w 395655"/>
                  <a:gd name="connsiteY6" fmla="*/ 197855 h 197855"/>
                  <a:gd name="connsiteX7" fmla="*/ 395655 w 395655"/>
                  <a:gd name="connsiteY7" fmla="*/ 197855 h 197855"/>
                  <a:gd name="connsiteX8" fmla="*/ 395655 w 395655"/>
                  <a:gd name="connsiteY8" fmla="*/ 98946 h 197855"/>
                  <a:gd name="connsiteX9" fmla="*/ 375868 w 395655"/>
                  <a:gd name="connsiteY9" fmla="*/ 59379 h 197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5655" h="197855">
                    <a:moveTo>
                      <a:pt x="375868" y="59379"/>
                    </a:moveTo>
                    <a:cubicBezTo>
                      <a:pt x="348653" y="37112"/>
                      <a:pt x="314053" y="22267"/>
                      <a:pt x="279433" y="12371"/>
                    </a:cubicBezTo>
                    <a:cubicBezTo>
                      <a:pt x="252985" y="4273"/>
                      <a:pt x="225491" y="106"/>
                      <a:pt x="197831" y="0"/>
                    </a:cubicBezTo>
                    <a:cubicBezTo>
                      <a:pt x="170201" y="480"/>
                      <a:pt x="142759" y="4640"/>
                      <a:pt x="116228" y="12371"/>
                    </a:cubicBezTo>
                    <a:cubicBezTo>
                      <a:pt x="81653" y="22467"/>
                      <a:pt x="49044" y="38362"/>
                      <a:pt x="19793" y="59379"/>
                    </a:cubicBezTo>
                    <a:cubicBezTo>
                      <a:pt x="7586" y="68933"/>
                      <a:pt x="320" y="83467"/>
                      <a:pt x="0" y="98965"/>
                    </a:cubicBezTo>
                    <a:lnTo>
                      <a:pt x="0" y="197855"/>
                    </a:lnTo>
                    <a:lnTo>
                      <a:pt x="395655" y="197855"/>
                    </a:lnTo>
                    <a:lnTo>
                      <a:pt x="395655" y="98946"/>
                    </a:lnTo>
                    <a:cubicBezTo>
                      <a:pt x="395330" y="83456"/>
                      <a:pt x="388067" y="68931"/>
                      <a:pt x="375868" y="59379"/>
                    </a:cubicBezTo>
                    <a:close/>
                  </a:path>
                </a:pathLst>
              </a:custGeom>
              <a:solidFill>
                <a:srgbClr val="000000"/>
              </a:solidFill>
              <a:ln w="6152" cap="flat">
                <a:noFill/>
                <a:prstDash val="solid"/>
                <a:miter/>
              </a:ln>
            </p:spPr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  <p:sp>
            <p:nvSpPr>
              <p:cNvPr id="34" name="צורה חופשית: צורה 33">
                <a:extLst>
                  <a:ext uri="{FF2B5EF4-FFF2-40B4-BE49-F238E27FC236}">
                    <a16:creationId xmlns:a16="http://schemas.microsoft.com/office/drawing/2014/main" id="{374B29E9-FC73-49C3-9AC6-75C5E26DCDDF}"/>
                  </a:ext>
                </a:extLst>
              </p:cNvPr>
              <p:cNvSpPr/>
              <p:nvPr/>
            </p:nvSpPr>
            <p:spPr>
              <a:xfrm>
                <a:off x="10079066" y="2879642"/>
                <a:ext cx="83130" cy="163866"/>
              </a:xfrm>
              <a:custGeom>
                <a:avLst/>
                <a:gdLst>
                  <a:gd name="connsiteX0" fmla="*/ 57802 w 83130"/>
                  <a:gd name="connsiteY0" fmla="*/ 157125 h 163866"/>
                  <a:gd name="connsiteX1" fmla="*/ 83130 w 83130"/>
                  <a:gd name="connsiteY1" fmla="*/ 138143 h 163866"/>
                  <a:gd name="connsiteX2" fmla="*/ 35063 w 83130"/>
                  <a:gd name="connsiteY2" fmla="*/ 2765 h 163866"/>
                  <a:gd name="connsiteX3" fmla="*/ 36431 w 83130"/>
                  <a:gd name="connsiteY3" fmla="*/ 0 h 163866"/>
                  <a:gd name="connsiteX4" fmla="*/ 22205 w 83130"/>
                  <a:gd name="connsiteY4" fmla="*/ 0 h 163866"/>
                  <a:gd name="connsiteX5" fmla="*/ 13725 w 83130"/>
                  <a:gd name="connsiteY5" fmla="*/ 128994 h 163866"/>
                  <a:gd name="connsiteX6" fmla="*/ 0 w 83130"/>
                  <a:gd name="connsiteY6" fmla="*/ 163304 h 163866"/>
                  <a:gd name="connsiteX7" fmla="*/ 57802 w 83130"/>
                  <a:gd name="connsiteY7" fmla="*/ 157125 h 16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130" h="163866">
                    <a:moveTo>
                      <a:pt x="57802" y="157125"/>
                    </a:moveTo>
                    <a:cubicBezTo>
                      <a:pt x="67827" y="153242"/>
                      <a:pt x="76590" y="146675"/>
                      <a:pt x="83130" y="138143"/>
                    </a:cubicBezTo>
                    <a:cubicBezTo>
                      <a:pt x="32473" y="114032"/>
                      <a:pt x="10954" y="53422"/>
                      <a:pt x="35063" y="2765"/>
                    </a:cubicBezTo>
                    <a:cubicBezTo>
                      <a:pt x="35505" y="1836"/>
                      <a:pt x="35961" y="915"/>
                      <a:pt x="36431" y="0"/>
                    </a:cubicBezTo>
                    <a:lnTo>
                      <a:pt x="22205" y="0"/>
                    </a:lnTo>
                    <a:cubicBezTo>
                      <a:pt x="-8424" y="50021"/>
                      <a:pt x="15488" y="99107"/>
                      <a:pt x="13725" y="128994"/>
                    </a:cubicBezTo>
                    <a:cubicBezTo>
                      <a:pt x="12546" y="141513"/>
                      <a:pt x="7780" y="153426"/>
                      <a:pt x="0" y="163304"/>
                    </a:cubicBezTo>
                    <a:cubicBezTo>
                      <a:pt x="0" y="163304"/>
                      <a:pt x="36394" y="166626"/>
                      <a:pt x="57802" y="157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6152" cap="flat">
                <a:noFill/>
                <a:prstDash val="solid"/>
                <a:miter/>
              </a:ln>
            </p:spPr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  <p:sp>
            <p:nvSpPr>
              <p:cNvPr id="35" name="צורה חופשית: צורה 34">
                <a:extLst>
                  <a:ext uri="{FF2B5EF4-FFF2-40B4-BE49-F238E27FC236}">
                    <a16:creationId xmlns:a16="http://schemas.microsoft.com/office/drawing/2014/main" id="{DDB202FD-66E0-6B2F-6B58-BF73E79C0B46}"/>
                  </a:ext>
                </a:extLst>
              </p:cNvPr>
              <p:cNvSpPr/>
              <p:nvPr/>
            </p:nvSpPr>
            <p:spPr>
              <a:xfrm>
                <a:off x="10097598" y="2749745"/>
                <a:ext cx="217314" cy="117526"/>
              </a:xfrm>
              <a:custGeom>
                <a:avLst/>
                <a:gdLst>
                  <a:gd name="connsiteX0" fmla="*/ 5864 w 217314"/>
                  <a:gd name="connsiteY0" fmla="*/ 117527 h 117526"/>
                  <a:gd name="connsiteX1" fmla="*/ 0 w 217314"/>
                  <a:gd name="connsiteY1" fmla="*/ 0 h 117526"/>
                  <a:gd name="connsiteX2" fmla="*/ 54332 w 217314"/>
                  <a:gd name="connsiteY2" fmla="*/ 39506 h 117526"/>
                  <a:gd name="connsiteX3" fmla="*/ 108657 w 217314"/>
                  <a:gd name="connsiteY3" fmla="*/ 0 h 117526"/>
                  <a:gd name="connsiteX4" fmla="*/ 162989 w 217314"/>
                  <a:gd name="connsiteY4" fmla="*/ 39506 h 117526"/>
                  <a:gd name="connsiteX5" fmla="*/ 217314 w 217314"/>
                  <a:gd name="connsiteY5" fmla="*/ 0 h 117526"/>
                  <a:gd name="connsiteX6" fmla="*/ 211451 w 217314"/>
                  <a:gd name="connsiteY6" fmla="*/ 117527 h 117526"/>
                  <a:gd name="connsiteX7" fmla="*/ 5864 w 217314"/>
                  <a:gd name="connsiteY7" fmla="*/ 117527 h 11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7314" h="117526">
                    <a:moveTo>
                      <a:pt x="5864" y="117527"/>
                    </a:moveTo>
                    <a:lnTo>
                      <a:pt x="0" y="0"/>
                    </a:lnTo>
                    <a:lnTo>
                      <a:pt x="54332" y="39506"/>
                    </a:lnTo>
                    <a:lnTo>
                      <a:pt x="108657" y="0"/>
                    </a:lnTo>
                    <a:lnTo>
                      <a:pt x="162989" y="39506"/>
                    </a:lnTo>
                    <a:lnTo>
                      <a:pt x="217314" y="0"/>
                    </a:lnTo>
                    <a:lnTo>
                      <a:pt x="211451" y="117527"/>
                    </a:lnTo>
                    <a:lnTo>
                      <a:pt x="5864" y="117527"/>
                    </a:lnTo>
                    <a:close/>
                  </a:path>
                </a:pathLst>
              </a:custGeom>
              <a:solidFill>
                <a:srgbClr val="000000"/>
              </a:solidFill>
              <a:ln w="6152" cap="flat">
                <a:noFill/>
                <a:prstDash val="solid"/>
                <a:miter/>
              </a:ln>
            </p:spPr>
            <p:txBody>
              <a:bodyPr rtlCol="1" anchor="ctr"/>
              <a:lstStyle>
                <a:defPPr>
                  <a:defRPr lang="he-IL"/>
                </a:defPPr>
                <a:lvl1pPr marL="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r" defTabSz="914400" rtl="1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endParaRPr>
              </a:p>
            </p:txBody>
          </p:sp>
        </p:grpSp>
      </p:grpSp>
      <p:grpSp>
        <p:nvGrpSpPr>
          <p:cNvPr id="7" name="Group 56">
            <a:extLst>
              <a:ext uri="{FF2B5EF4-FFF2-40B4-BE49-F238E27FC236}">
                <a16:creationId xmlns:a16="http://schemas.microsoft.com/office/drawing/2014/main" id="{2E637CA7-6901-8096-1570-A7EFFCBCC9E9}"/>
              </a:ext>
            </a:extLst>
          </p:cNvPr>
          <p:cNvGrpSpPr/>
          <p:nvPr/>
        </p:nvGrpSpPr>
        <p:grpSpPr>
          <a:xfrm>
            <a:off x="2834837" y="2833320"/>
            <a:ext cx="1838227" cy="1572109"/>
            <a:chOff x="5166911" y="1779873"/>
            <a:chExt cx="1838227" cy="1572109"/>
          </a:xfrm>
        </p:grpSpPr>
        <p:sp>
          <p:nvSpPr>
            <p:cNvPr id="23" name="Rectangle: Rounded Corners 24">
              <a:extLst>
                <a:ext uri="{FF2B5EF4-FFF2-40B4-BE49-F238E27FC236}">
                  <a16:creationId xmlns:a16="http://schemas.microsoft.com/office/drawing/2014/main" id="{C8FBB134-DCB2-0B70-61C0-F53F473AF05C}"/>
                </a:ext>
              </a:extLst>
            </p:cNvPr>
            <p:cNvSpPr/>
            <p:nvPr/>
          </p:nvSpPr>
          <p:spPr>
            <a:xfrm>
              <a:off x="5166911" y="2013376"/>
              <a:ext cx="1838227" cy="1338606"/>
            </a:xfrm>
            <a:prstGeom prst="roundRect">
              <a:avLst>
                <a:gd name="adj" fmla="val 5399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F8FFF925-28EE-0D73-EE8A-889CC2F739A1}"/>
                </a:ext>
              </a:extLst>
            </p:cNvPr>
            <p:cNvSpPr txBox="1"/>
            <p:nvPr/>
          </p:nvSpPr>
          <p:spPr>
            <a:xfrm>
              <a:off x="5306743" y="2345430"/>
              <a:ext cx="15585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Light" pitchFamily="2" charset="-79"/>
                  <a:ea typeface="+mn-ea"/>
                  <a:cs typeface="Heebo Light" pitchFamily="2" charset="-79"/>
                </a:rPr>
                <a:t>להנגיש את</a:t>
              </a:r>
              <a:r>
                <a:rPr kumimoji="0" lang="he-I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ebo Black" pitchFamily="2" charset="-79"/>
                  <a:ea typeface="+mn-ea"/>
                  <a:cs typeface="Heebo Black" pitchFamily="2" charset="-79"/>
                </a:rPr>
                <a:t> המסר</a:t>
              </a:r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5CA20367-7892-2D11-5477-F12FAB5402AD}"/>
                </a:ext>
              </a:extLst>
            </p:cNvPr>
            <p:cNvSpPr/>
            <p:nvPr/>
          </p:nvSpPr>
          <p:spPr>
            <a:xfrm>
              <a:off x="5756086" y="1779873"/>
              <a:ext cx="659876" cy="332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Google Shape;1556;p10" descr="בועת צ'אט עם מילוי מלא">
              <a:extLst>
                <a:ext uri="{FF2B5EF4-FFF2-40B4-BE49-F238E27FC236}">
                  <a16:creationId xmlns:a16="http://schemas.microsoft.com/office/drawing/2014/main" id="{7D71B919-4678-057E-D34A-E30CC7091BD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783034" y="1779873"/>
              <a:ext cx="589893" cy="5474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גרפיקה 18" descr="תו ^ ימינה קו מיתאר">
            <a:extLst>
              <a:ext uri="{FF2B5EF4-FFF2-40B4-BE49-F238E27FC236}">
                <a16:creationId xmlns:a16="http://schemas.microsoft.com/office/drawing/2014/main" id="{12BBB6FE-6B22-D992-29A6-EB79D79EFCE1}"/>
              </a:ext>
            </a:extLst>
          </p:cNvPr>
          <p:cNvSpPr/>
          <p:nvPr/>
        </p:nvSpPr>
        <p:spPr>
          <a:xfrm flipH="1">
            <a:off x="7213131" y="3684178"/>
            <a:ext cx="137089" cy="260393"/>
          </a:xfrm>
          <a:custGeom>
            <a:avLst/>
            <a:gdLst>
              <a:gd name="connsiteX0" fmla="*/ 0 w 137089"/>
              <a:gd name="connsiteY0" fmla="*/ 6893 h 260393"/>
              <a:gd name="connsiteX1" fmla="*/ 123303 w 137089"/>
              <a:gd name="connsiteY1" fmla="*/ 130197 h 260393"/>
              <a:gd name="connsiteX2" fmla="*/ 0 w 137089"/>
              <a:gd name="connsiteY2" fmla="*/ 253500 h 260393"/>
              <a:gd name="connsiteX3" fmla="*/ 6893 w 137089"/>
              <a:gd name="connsiteY3" fmla="*/ 260393 h 260393"/>
              <a:gd name="connsiteX4" fmla="*/ 137090 w 137089"/>
              <a:gd name="connsiteY4" fmla="*/ 130197 h 260393"/>
              <a:gd name="connsiteX5" fmla="*/ 6893 w 137089"/>
              <a:gd name="connsiteY5" fmla="*/ 0 h 260393"/>
              <a:gd name="connsiteX6" fmla="*/ 0 w 137089"/>
              <a:gd name="connsiteY6" fmla="*/ 6893 h 26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089" h="260393">
                <a:moveTo>
                  <a:pt x="0" y="6893"/>
                </a:moveTo>
                <a:lnTo>
                  <a:pt x="123303" y="130197"/>
                </a:lnTo>
                <a:lnTo>
                  <a:pt x="0" y="253500"/>
                </a:lnTo>
                <a:lnTo>
                  <a:pt x="6893" y="260393"/>
                </a:lnTo>
                <a:lnTo>
                  <a:pt x="137090" y="130197"/>
                </a:lnTo>
                <a:lnTo>
                  <a:pt x="6893" y="0"/>
                </a:lnTo>
                <a:lnTo>
                  <a:pt x="0" y="6893"/>
                </a:lnTo>
                <a:close/>
              </a:path>
            </a:pathLst>
          </a:custGeom>
          <a:solidFill>
            <a:srgbClr val="000000"/>
          </a:solidFill>
          <a:ln w="4862" cap="flat">
            <a:solidFill>
              <a:schemeClr val="tx1"/>
            </a:solidFill>
            <a:prstDash val="solid"/>
            <a:miter/>
          </a:ln>
        </p:spPr>
        <p:txBody>
          <a:bodyPr rtlCol="1" anchor="ctr"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11" name="גרפיקה 18" descr="תו ^ ימינה קו מיתאר">
            <a:extLst>
              <a:ext uri="{FF2B5EF4-FFF2-40B4-BE49-F238E27FC236}">
                <a16:creationId xmlns:a16="http://schemas.microsoft.com/office/drawing/2014/main" id="{AC63BBCD-D533-60BE-FBF9-BB73A90F8487}"/>
              </a:ext>
            </a:extLst>
          </p:cNvPr>
          <p:cNvSpPr/>
          <p:nvPr/>
        </p:nvSpPr>
        <p:spPr>
          <a:xfrm flipH="1">
            <a:off x="4841779" y="3684178"/>
            <a:ext cx="137089" cy="260393"/>
          </a:xfrm>
          <a:custGeom>
            <a:avLst/>
            <a:gdLst>
              <a:gd name="connsiteX0" fmla="*/ 0 w 137089"/>
              <a:gd name="connsiteY0" fmla="*/ 6893 h 260393"/>
              <a:gd name="connsiteX1" fmla="*/ 123303 w 137089"/>
              <a:gd name="connsiteY1" fmla="*/ 130197 h 260393"/>
              <a:gd name="connsiteX2" fmla="*/ 0 w 137089"/>
              <a:gd name="connsiteY2" fmla="*/ 253500 h 260393"/>
              <a:gd name="connsiteX3" fmla="*/ 6893 w 137089"/>
              <a:gd name="connsiteY3" fmla="*/ 260393 h 260393"/>
              <a:gd name="connsiteX4" fmla="*/ 137090 w 137089"/>
              <a:gd name="connsiteY4" fmla="*/ 130197 h 260393"/>
              <a:gd name="connsiteX5" fmla="*/ 6893 w 137089"/>
              <a:gd name="connsiteY5" fmla="*/ 0 h 260393"/>
              <a:gd name="connsiteX6" fmla="*/ 0 w 137089"/>
              <a:gd name="connsiteY6" fmla="*/ 6893 h 26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089" h="260393">
                <a:moveTo>
                  <a:pt x="0" y="6893"/>
                </a:moveTo>
                <a:lnTo>
                  <a:pt x="123303" y="130197"/>
                </a:lnTo>
                <a:lnTo>
                  <a:pt x="0" y="253500"/>
                </a:lnTo>
                <a:lnTo>
                  <a:pt x="6893" y="260393"/>
                </a:lnTo>
                <a:lnTo>
                  <a:pt x="137090" y="130197"/>
                </a:lnTo>
                <a:lnTo>
                  <a:pt x="6893" y="0"/>
                </a:lnTo>
                <a:lnTo>
                  <a:pt x="0" y="6893"/>
                </a:lnTo>
                <a:close/>
              </a:path>
            </a:pathLst>
          </a:custGeom>
          <a:solidFill>
            <a:srgbClr val="000000"/>
          </a:solidFill>
          <a:ln w="4862" cap="flat">
            <a:solidFill>
              <a:schemeClr val="tx1"/>
            </a:solidFill>
            <a:prstDash val="solid"/>
            <a:miter/>
          </a:ln>
        </p:spPr>
        <p:txBody>
          <a:bodyPr rtlCol="1" anchor="ctr"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7375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016B2-E117-EB7A-FCEE-B58A7880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55">
            <a:extLst>
              <a:ext uri="{FF2B5EF4-FFF2-40B4-BE49-F238E27FC236}">
                <a16:creationId xmlns:a16="http://schemas.microsoft.com/office/drawing/2014/main" id="{93C17F9A-72F1-BC2D-4167-616A9E887C6B}"/>
              </a:ext>
            </a:extLst>
          </p:cNvPr>
          <p:cNvSpPr txBox="1"/>
          <p:nvPr/>
        </p:nvSpPr>
        <p:spPr>
          <a:xfrm>
            <a:off x="918986" y="2051700"/>
            <a:ext cx="10354028" cy="2754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תוצאה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.</a:t>
            </a:r>
            <a:endParaRPr kumimoji="0" lang="he-IL" sz="17300" b="1" i="0" u="none" strike="noStrike" kern="1200" cap="none" spc="0" normalizeH="0" baseline="0" noProof="0" dirty="0">
              <a:ln>
                <a:noFill/>
              </a:ln>
              <a:solidFill>
                <a:srgbClr val="7FFF00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67439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001;p98">
            <a:extLst>
              <a:ext uri="{FF2B5EF4-FFF2-40B4-BE49-F238E27FC236}">
                <a16:creationId xmlns:a16="http://schemas.microsoft.com/office/drawing/2014/main" id="{D4E125D6-B4C3-0061-E509-810C4F86D86B}"/>
              </a:ext>
            </a:extLst>
          </p:cNvPr>
          <p:cNvSpPr txBox="1"/>
          <p:nvPr/>
        </p:nvSpPr>
        <p:spPr>
          <a:xfrm flipH="1">
            <a:off x="0" y="118855"/>
            <a:ext cx="113311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להתחיל מהסוף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73967C47-C936-5CAC-4790-1B61C4C0CA34}"/>
              </a:ext>
            </a:extLst>
          </p:cNvPr>
          <p:cNvSpPr txBox="1"/>
          <p:nvPr/>
        </p:nvSpPr>
        <p:spPr>
          <a:xfrm>
            <a:off x="-12420" y="530889"/>
            <a:ext cx="11331145" cy="45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ED318"/>
              </a:buClr>
              <a:buSzTx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</a:rPr>
              <a:t>זו האחריות שלנו לוודא שהקהל יוצא עם ערך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+mn-ea"/>
              <a:cs typeface="Fb Jabutinski HebEng Medium" panose="00000500000000000000" pitchFamily="50" charset="-79"/>
            </a:endParaRP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AB6826E5-580C-A9E5-5F5F-6F4CEC398490}"/>
              </a:ext>
            </a:extLst>
          </p:cNvPr>
          <p:cNvSpPr/>
          <p:nvPr/>
        </p:nvSpPr>
        <p:spPr>
          <a:xfrm>
            <a:off x="11318725" y="705231"/>
            <a:ext cx="185828" cy="185828"/>
          </a:xfrm>
          <a:prstGeom prst="ellipse">
            <a:avLst/>
          </a:prstGeom>
          <a:solidFill>
            <a:srgbClr val="8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Google Shape;3002;p98">
            <a:extLst>
              <a:ext uri="{FF2B5EF4-FFF2-40B4-BE49-F238E27FC236}">
                <a16:creationId xmlns:a16="http://schemas.microsoft.com/office/drawing/2014/main" id="{8E6BC25C-540E-8C23-EEB1-C83C157FD8E3}"/>
              </a:ext>
            </a:extLst>
          </p:cNvPr>
          <p:cNvCxnSpPr>
            <a:cxnSpLocks/>
          </p:cNvCxnSpPr>
          <p:nvPr/>
        </p:nvCxnSpPr>
        <p:spPr>
          <a:xfrm flipH="1">
            <a:off x="11411639" y="804087"/>
            <a:ext cx="780361" cy="0"/>
          </a:xfrm>
          <a:prstGeom prst="straightConnector1">
            <a:avLst/>
          </a:prstGeom>
          <a:noFill/>
          <a:ln w="12700" cap="flat" cmpd="sng">
            <a:solidFill>
              <a:srgbClr val="8000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" name="Google Shape;3002;p98">
            <a:extLst>
              <a:ext uri="{FF2B5EF4-FFF2-40B4-BE49-F238E27FC236}">
                <a16:creationId xmlns:a16="http://schemas.microsoft.com/office/drawing/2014/main" id="{0BFAA7BB-7477-17FE-884A-FD6485FD61E2}"/>
              </a:ext>
            </a:extLst>
          </p:cNvPr>
          <p:cNvCxnSpPr>
            <a:cxnSpLocks/>
          </p:cNvCxnSpPr>
          <p:nvPr/>
        </p:nvCxnSpPr>
        <p:spPr>
          <a:xfrm flipH="1">
            <a:off x="-15990" y="804087"/>
            <a:ext cx="6962222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058D2541-D6BD-E222-B055-315EBE606FF7}"/>
              </a:ext>
            </a:extLst>
          </p:cNvPr>
          <p:cNvSpPr txBox="1"/>
          <p:nvPr/>
        </p:nvSpPr>
        <p:spPr>
          <a:xfrm>
            <a:off x="-9363" y="3076273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מה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אני רוצה שהקהל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יידע/יבין/יעשה </a:t>
            </a: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אחרי ההצגה?</a:t>
            </a:r>
          </a:p>
        </p:txBody>
      </p:sp>
      <p:pic>
        <p:nvPicPr>
          <p:cNvPr id="2" name="Shape 12" descr="תמונה שמכילה עיגול, גופן, גרפיקה, לוגו&#10;&#10;התיאור נוצר באופן אוטומטי">
            <a:hlinkClick r:id="rId3"/>
            <a:extLst>
              <a:ext uri="{FF2B5EF4-FFF2-40B4-BE49-F238E27FC236}">
                <a16:creationId xmlns:a16="http://schemas.microsoft.com/office/drawing/2014/main" id="{FEE5E574-A7B6-3C02-4558-4E40D43F8E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292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5">
            <a:extLst>
              <a:ext uri="{FF2B5EF4-FFF2-40B4-BE49-F238E27FC236}">
                <a16:creationId xmlns:a16="http://schemas.microsoft.com/office/drawing/2014/main" id="{AA16F061-7CFA-205C-BF73-9F8C30399061}"/>
              </a:ext>
            </a:extLst>
          </p:cNvPr>
          <p:cNvGraphicFramePr>
            <a:graphicFrameLocks noGrp="1"/>
          </p:cNvGraphicFramePr>
          <p:nvPr/>
        </p:nvGraphicFramePr>
        <p:xfrm>
          <a:off x="1131169" y="3065658"/>
          <a:ext cx="10134904" cy="177769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845433">
                  <a:extLst>
                    <a:ext uri="{9D8B030D-6E8A-4147-A177-3AD203B41FA5}">
                      <a16:colId xmlns:a16="http://schemas.microsoft.com/office/drawing/2014/main" val="1774157901"/>
                    </a:ext>
                  </a:extLst>
                </a:gridCol>
                <a:gridCol w="2201570">
                  <a:extLst>
                    <a:ext uri="{9D8B030D-6E8A-4147-A177-3AD203B41FA5}">
                      <a16:colId xmlns:a16="http://schemas.microsoft.com/office/drawing/2014/main" val="3316406803"/>
                    </a:ext>
                  </a:extLst>
                </a:gridCol>
                <a:gridCol w="2201570">
                  <a:extLst>
                    <a:ext uri="{9D8B030D-6E8A-4147-A177-3AD203B41FA5}">
                      <a16:colId xmlns:a16="http://schemas.microsoft.com/office/drawing/2014/main" val="1217095184"/>
                    </a:ext>
                  </a:extLst>
                </a:gridCol>
                <a:gridCol w="1827360">
                  <a:extLst>
                    <a:ext uri="{9D8B030D-6E8A-4147-A177-3AD203B41FA5}">
                      <a16:colId xmlns:a16="http://schemas.microsoft.com/office/drawing/2014/main" val="2747603454"/>
                    </a:ext>
                  </a:extLst>
                </a:gridCol>
                <a:gridCol w="2058971">
                  <a:extLst>
                    <a:ext uri="{9D8B030D-6E8A-4147-A177-3AD203B41FA5}">
                      <a16:colId xmlns:a16="http://schemas.microsoft.com/office/drawing/2014/main" val="2868959198"/>
                    </a:ext>
                  </a:extLst>
                </a:gridCol>
              </a:tblGrid>
              <a:tr h="63660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4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Con Bold" pitchFamily="2" charset="-79"/>
                          <a:ea typeface="+mn-ea"/>
                          <a:cs typeface="Fb Jabutinski HebEng Con Bold" pitchFamily="2" charset="-79"/>
                        </a:rPr>
                        <a:t>מה עכשיו?</a:t>
                      </a:r>
                      <a:endParaRPr kumimoji="0" lang="en-US" sz="24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Con Bold" pitchFamily="2" charset="-79"/>
                        <a:ea typeface="+mn-ea"/>
                        <a:cs typeface="Fb Jabutinski HebEng Con Bold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4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Con Bold" pitchFamily="2" charset="-79"/>
                          <a:ea typeface="+mn-ea"/>
                          <a:cs typeface="Fb Jabutinski HebEng Con Bold" pitchFamily="2" charset="-79"/>
                        </a:rPr>
                        <a:t>למה זה קרה?</a:t>
                      </a:r>
                      <a:endParaRPr kumimoji="0" lang="en-US" sz="24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Con Bold" pitchFamily="2" charset="-79"/>
                        <a:ea typeface="+mn-ea"/>
                        <a:cs typeface="Fb Jabutinski HebEng Con Bold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4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Con Bold" pitchFamily="2" charset="-79"/>
                          <a:ea typeface="+mn-ea"/>
                          <a:cs typeface="Fb Jabutinski HebEng Con Bold" pitchFamily="2" charset="-79"/>
                        </a:rPr>
                        <a:t>באיזו מידה?</a:t>
                      </a:r>
                      <a:endParaRPr kumimoji="0" lang="en-US" sz="24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Con Bold" pitchFamily="2" charset="-79"/>
                        <a:ea typeface="+mn-ea"/>
                        <a:cs typeface="Fb Jabutinski HebEng Con Bold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4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Con Bold" pitchFamily="2" charset="-79"/>
                          <a:ea typeface="+mn-ea"/>
                          <a:cs typeface="Fb Jabutinski HebEng Con Bold" pitchFamily="2" charset="-79"/>
                        </a:rPr>
                        <a:t>זה טוב או רע?</a:t>
                      </a:r>
                      <a:endParaRPr kumimoji="0" lang="en-US" sz="24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Con Bold" pitchFamily="2" charset="-79"/>
                        <a:ea typeface="+mn-ea"/>
                        <a:cs typeface="Fb Jabutinski HebEng Con Bold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4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Con Bold" pitchFamily="2" charset="-79"/>
                          <a:ea typeface="+mn-ea"/>
                          <a:cs typeface="Fb Jabutinski HebEng Con Bold" pitchFamily="2" charset="-79"/>
                        </a:rPr>
                        <a:t>מה קרה?</a:t>
                      </a:r>
                      <a:endParaRPr kumimoji="0" lang="en-US" sz="2400" b="1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Con Bold" pitchFamily="2" charset="-79"/>
                        <a:ea typeface="+mn-ea"/>
                        <a:cs typeface="Fb Jabutinski HebEng Con Bold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282211"/>
                  </a:ext>
                </a:extLst>
              </a:tr>
              <a:tr h="341915">
                <a:tc>
                  <a:txBody>
                    <a:bodyPr/>
                    <a:lstStyle/>
                    <a:p>
                      <a:pPr algn="ctr"/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Light" pitchFamily="2" charset="-79"/>
                          <a:ea typeface="+mn-ea"/>
                          <a:cs typeface="Fb Jabutinski HebEng Light" pitchFamily="2" charset="-79"/>
                        </a:rPr>
                        <a:t>המלצה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Light" pitchFamily="2" charset="-79"/>
                        <a:ea typeface="+mn-ea"/>
                        <a:cs typeface="Fb Jabutinski HebEng Light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Light" pitchFamily="2" charset="-79"/>
                          <a:ea typeface="+mn-ea"/>
                          <a:cs typeface="Fb Jabutinski HebEng Light" pitchFamily="2" charset="-79"/>
                        </a:rPr>
                        <a:t>הסבר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Light" pitchFamily="2" charset="-79"/>
                        <a:ea typeface="+mn-ea"/>
                        <a:cs typeface="Fb Jabutinski HebEng Light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Light" pitchFamily="2" charset="-79"/>
                          <a:ea typeface="+mn-ea"/>
                          <a:cs typeface="Fb Jabutinski HebEng Light" pitchFamily="2" charset="-79"/>
                        </a:rPr>
                        <a:t>עוצמה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Light" pitchFamily="2" charset="-79"/>
                        <a:ea typeface="+mn-ea"/>
                        <a:cs typeface="Fb Jabutinski HebEng Light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Light" pitchFamily="2" charset="-79"/>
                          <a:ea typeface="+mn-ea"/>
                          <a:cs typeface="Fb Jabutinski HebEng Light" pitchFamily="2" charset="-79"/>
                        </a:rPr>
                        <a:t>משמעות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Light" pitchFamily="2" charset="-79"/>
                        <a:ea typeface="+mn-ea"/>
                        <a:cs typeface="Fb Jabutinski HebEng Light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Light" pitchFamily="2" charset="-79"/>
                          <a:ea typeface="+mn-ea"/>
                          <a:cs typeface="Fb Jabutinski HebEng Light" pitchFamily="2" charset="-79"/>
                        </a:rPr>
                        <a:t>תיאור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Light" pitchFamily="2" charset="-79"/>
                        <a:ea typeface="+mn-ea"/>
                        <a:cs typeface="Fb Jabutinski HebEng Light" pitchFamily="2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615144"/>
                  </a:ext>
                </a:extLst>
              </a:tr>
              <a:tr h="79917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endParaRPr lang="en-US" sz="1400" kern="1200" dirty="0">
                        <a:solidFill>
                          <a:schemeClr val="tx1"/>
                        </a:solidFill>
                        <a:latin typeface="Fb Jabutinski HebEng Con" panose="00000500000000000000" pitchFamily="50" charset="-79"/>
                        <a:ea typeface="+mn-ea"/>
                        <a:cs typeface="Fb Jabutinski HebEng Con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400" dirty="0">
                        <a:latin typeface="Fb Jabutinski HebEng Con" panose="00000500000000000000" pitchFamily="50" charset="-79"/>
                        <a:cs typeface="Fb Jabutinski HebEng Con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400" dirty="0">
                        <a:latin typeface="Fb Jabutinski HebEng Con" panose="00000500000000000000" pitchFamily="50" charset="-79"/>
                        <a:cs typeface="Fb Jabutinski HebEng Con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400" dirty="0">
                        <a:latin typeface="Fb Jabutinski HebEng Con" panose="00000500000000000000" pitchFamily="50" charset="-79"/>
                        <a:cs typeface="Fb Jabutinski HebEng Con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he-IL" sz="1400" kern="1200" dirty="0">
                        <a:solidFill>
                          <a:schemeClr val="dk1"/>
                        </a:solidFill>
                        <a:latin typeface="Fb Jabutinski HebEng Con" panose="00000500000000000000" pitchFamily="50" charset="-79"/>
                        <a:ea typeface="+mn-ea"/>
                        <a:cs typeface="Fb Jabutinski HebEng Con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879365"/>
                  </a:ext>
                </a:extLst>
              </a:tr>
            </a:tbl>
          </a:graphicData>
        </a:graphic>
      </p:graphicFrame>
      <p:grpSp>
        <p:nvGrpSpPr>
          <p:cNvPr id="3" name="Group 29">
            <a:extLst>
              <a:ext uri="{FF2B5EF4-FFF2-40B4-BE49-F238E27FC236}">
                <a16:creationId xmlns:a16="http://schemas.microsoft.com/office/drawing/2014/main" id="{D7B0429E-7F29-7BD1-5488-008B64D30F4F}"/>
              </a:ext>
            </a:extLst>
          </p:cNvPr>
          <p:cNvGrpSpPr/>
          <p:nvPr/>
        </p:nvGrpSpPr>
        <p:grpSpPr>
          <a:xfrm>
            <a:off x="9928305" y="4453380"/>
            <a:ext cx="662778" cy="607106"/>
            <a:chOff x="8057176" y="4100022"/>
            <a:chExt cx="396000" cy="432000"/>
          </a:xfrm>
        </p:grpSpPr>
        <p:sp>
          <p:nvSpPr>
            <p:cNvPr id="13" name="מלבן 13">
              <a:extLst>
                <a:ext uri="{FF2B5EF4-FFF2-40B4-BE49-F238E27FC236}">
                  <a16:creationId xmlns:a16="http://schemas.microsoft.com/office/drawing/2014/main" id="{2DE5B6C6-CE58-FD94-5352-FFF03443930C}"/>
                </a:ext>
              </a:extLst>
            </p:cNvPr>
            <p:cNvSpPr/>
            <p:nvPr/>
          </p:nvSpPr>
          <p:spPr>
            <a:xfrm>
              <a:off x="8131770" y="4244022"/>
              <a:ext cx="104410" cy="28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מלבן 14">
              <a:extLst>
                <a:ext uri="{FF2B5EF4-FFF2-40B4-BE49-F238E27FC236}">
                  <a16:creationId xmlns:a16="http://schemas.microsoft.com/office/drawing/2014/main" id="{354252B3-4F70-D09E-11A3-960C223B6780}"/>
                </a:ext>
              </a:extLst>
            </p:cNvPr>
            <p:cNvSpPr/>
            <p:nvPr/>
          </p:nvSpPr>
          <p:spPr>
            <a:xfrm>
              <a:off x="8292211" y="4100022"/>
              <a:ext cx="104410" cy="432000"/>
            </a:xfrm>
            <a:prstGeom prst="rect">
              <a:avLst/>
            </a:prstGeom>
            <a:solidFill>
              <a:srgbClr val="8000FF"/>
            </a:solidFill>
            <a:ln>
              <a:solidFill>
                <a:srgbClr val="8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5" name="מחבר ישר 9">
              <a:extLst>
                <a:ext uri="{FF2B5EF4-FFF2-40B4-BE49-F238E27FC236}">
                  <a16:creationId xmlns:a16="http://schemas.microsoft.com/office/drawing/2014/main" id="{43D905B2-E4BC-0BB0-8D5E-1ECDDBFD88AD}"/>
                </a:ext>
              </a:extLst>
            </p:cNvPr>
            <p:cNvCxnSpPr>
              <a:cxnSpLocks/>
            </p:cNvCxnSpPr>
            <p:nvPr/>
          </p:nvCxnSpPr>
          <p:spPr>
            <a:xfrm>
              <a:off x="8057176" y="4532022"/>
              <a:ext cx="396000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37">
            <a:extLst>
              <a:ext uri="{FF2B5EF4-FFF2-40B4-BE49-F238E27FC236}">
                <a16:creationId xmlns:a16="http://schemas.microsoft.com/office/drawing/2014/main" id="{01B3E7C7-5F8E-23EE-C5A4-FB9D68F05658}"/>
              </a:ext>
            </a:extLst>
          </p:cNvPr>
          <p:cNvGrpSpPr/>
          <p:nvPr/>
        </p:nvGrpSpPr>
        <p:grpSpPr>
          <a:xfrm>
            <a:off x="3816242" y="4618988"/>
            <a:ext cx="696066" cy="533332"/>
            <a:chOff x="7721316" y="2405078"/>
            <a:chExt cx="720000" cy="533332"/>
          </a:xfrm>
        </p:grpSpPr>
        <p:grpSp>
          <p:nvGrpSpPr>
            <p:cNvPr id="17" name="קבוצה 10">
              <a:extLst>
                <a:ext uri="{FF2B5EF4-FFF2-40B4-BE49-F238E27FC236}">
                  <a16:creationId xmlns:a16="http://schemas.microsoft.com/office/drawing/2014/main" id="{5520516A-F5ED-B959-0921-4E71F93B9947}"/>
                </a:ext>
              </a:extLst>
            </p:cNvPr>
            <p:cNvGrpSpPr/>
            <p:nvPr/>
          </p:nvGrpSpPr>
          <p:grpSpPr>
            <a:xfrm>
              <a:off x="7721316" y="2405078"/>
              <a:ext cx="720000" cy="533332"/>
              <a:chOff x="5203661" y="2751118"/>
              <a:chExt cx="720000" cy="533332"/>
            </a:xfrm>
          </p:grpSpPr>
          <p:sp>
            <p:nvSpPr>
              <p:cNvPr id="19" name="מלבן 10">
                <a:extLst>
                  <a:ext uri="{FF2B5EF4-FFF2-40B4-BE49-F238E27FC236}">
                    <a16:creationId xmlns:a16="http://schemas.microsoft.com/office/drawing/2014/main" id="{8E9CA815-988E-B997-D246-3CE2A619BA52}"/>
                  </a:ext>
                </a:extLst>
              </p:cNvPr>
              <p:cNvSpPr/>
              <p:nvPr/>
            </p:nvSpPr>
            <p:spPr>
              <a:xfrm>
                <a:off x="5279484" y="2967118"/>
                <a:ext cx="108000" cy="216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מלבן 11">
                <a:extLst>
                  <a:ext uri="{FF2B5EF4-FFF2-40B4-BE49-F238E27FC236}">
                    <a16:creationId xmlns:a16="http://schemas.microsoft.com/office/drawing/2014/main" id="{5341E32A-1EB2-E4CF-8949-DDC7D92C75AE}"/>
                  </a:ext>
                </a:extLst>
              </p:cNvPr>
              <p:cNvSpPr/>
              <p:nvPr/>
            </p:nvSpPr>
            <p:spPr>
              <a:xfrm>
                <a:off x="5777359" y="2823118"/>
                <a:ext cx="108000" cy="360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" name="מלבן 13">
                <a:extLst>
                  <a:ext uri="{FF2B5EF4-FFF2-40B4-BE49-F238E27FC236}">
                    <a16:creationId xmlns:a16="http://schemas.microsoft.com/office/drawing/2014/main" id="{E09811ED-121C-126C-80CA-63287233A0C1}"/>
                  </a:ext>
                </a:extLst>
              </p:cNvPr>
              <p:cNvSpPr/>
              <p:nvPr/>
            </p:nvSpPr>
            <p:spPr>
              <a:xfrm>
                <a:off x="5445442" y="2895118"/>
                <a:ext cx="108000" cy="28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מלבן 14">
                <a:extLst>
                  <a:ext uri="{FF2B5EF4-FFF2-40B4-BE49-F238E27FC236}">
                    <a16:creationId xmlns:a16="http://schemas.microsoft.com/office/drawing/2014/main" id="{637D996D-E330-D10B-FB63-A0AD18965625}"/>
                  </a:ext>
                </a:extLst>
              </p:cNvPr>
              <p:cNvSpPr/>
              <p:nvPr/>
            </p:nvSpPr>
            <p:spPr>
              <a:xfrm>
                <a:off x="5611400" y="2751118"/>
                <a:ext cx="108000" cy="432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62">
                <a:extLst>
                  <a:ext uri="{FF2B5EF4-FFF2-40B4-BE49-F238E27FC236}">
                    <a16:creationId xmlns:a16="http://schemas.microsoft.com/office/drawing/2014/main" id="{4464CD79-536F-8B38-593D-6E124E5B8879}"/>
                  </a:ext>
                </a:extLst>
              </p:cNvPr>
              <p:cNvSpPr/>
              <p:nvPr/>
            </p:nvSpPr>
            <p:spPr>
              <a:xfrm>
                <a:off x="5203661" y="3142099"/>
                <a:ext cx="720000" cy="14235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Medium" panose="00000500000000000000" pitchFamily="50" charset="-79"/>
                  <a:ea typeface="+mn-ea"/>
                  <a:cs typeface="Fb Jabutinski HebEng Medium" panose="00000500000000000000" pitchFamily="50" charset="-79"/>
                </a:endParaRPr>
              </a:p>
            </p:txBody>
          </p:sp>
        </p:grpSp>
        <p:cxnSp>
          <p:nvCxnSpPr>
            <p:cNvPr id="18" name="מחבר ישר 9">
              <a:extLst>
                <a:ext uri="{FF2B5EF4-FFF2-40B4-BE49-F238E27FC236}">
                  <a16:creationId xmlns:a16="http://schemas.microsoft.com/office/drawing/2014/main" id="{6D789D8C-09A2-612D-FF5C-9CDA3C4FE142}"/>
                </a:ext>
              </a:extLst>
            </p:cNvPr>
            <p:cNvCxnSpPr>
              <a:cxnSpLocks/>
            </p:cNvCxnSpPr>
            <p:nvPr/>
          </p:nvCxnSpPr>
          <p:spPr>
            <a:xfrm>
              <a:off x="7749517" y="2837078"/>
              <a:ext cx="684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phic 174" descr="Magnifying glass with solid fill">
            <a:extLst>
              <a:ext uri="{FF2B5EF4-FFF2-40B4-BE49-F238E27FC236}">
                <a16:creationId xmlns:a16="http://schemas.microsoft.com/office/drawing/2014/main" id="{31E570BC-FEE8-011C-94C3-903A93E15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1754" y="4636148"/>
            <a:ext cx="356489" cy="356489"/>
          </a:xfrm>
          <a:prstGeom prst="rect">
            <a:avLst/>
          </a:prstGeom>
        </p:spPr>
      </p:pic>
      <p:grpSp>
        <p:nvGrpSpPr>
          <p:cNvPr id="25" name="Group 64">
            <a:extLst>
              <a:ext uri="{FF2B5EF4-FFF2-40B4-BE49-F238E27FC236}">
                <a16:creationId xmlns:a16="http://schemas.microsoft.com/office/drawing/2014/main" id="{0CC8213F-7339-9C59-D98A-D1BCA3DD2898}"/>
              </a:ext>
            </a:extLst>
          </p:cNvPr>
          <p:cNvGrpSpPr/>
          <p:nvPr/>
        </p:nvGrpSpPr>
        <p:grpSpPr>
          <a:xfrm>
            <a:off x="1613760" y="4468584"/>
            <a:ext cx="913741" cy="576000"/>
            <a:chOff x="1536271" y="3956022"/>
            <a:chExt cx="536917" cy="576000"/>
          </a:xfrm>
        </p:grpSpPr>
        <p:sp>
          <p:nvSpPr>
            <p:cNvPr id="26" name="מלבן 13">
              <a:extLst>
                <a:ext uri="{FF2B5EF4-FFF2-40B4-BE49-F238E27FC236}">
                  <a16:creationId xmlns:a16="http://schemas.microsoft.com/office/drawing/2014/main" id="{6153B054-DFA6-C5C2-3E81-5DC743732ACB}"/>
                </a:ext>
              </a:extLst>
            </p:cNvPr>
            <p:cNvSpPr/>
            <p:nvPr/>
          </p:nvSpPr>
          <p:spPr>
            <a:xfrm>
              <a:off x="1602071" y="4244022"/>
              <a:ext cx="104410" cy="28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מלבן 14">
              <a:extLst>
                <a:ext uri="{FF2B5EF4-FFF2-40B4-BE49-F238E27FC236}">
                  <a16:creationId xmlns:a16="http://schemas.microsoft.com/office/drawing/2014/main" id="{F190168F-EE58-89D9-87BA-8D8A6D3A0F7E}"/>
                </a:ext>
              </a:extLst>
            </p:cNvPr>
            <p:cNvSpPr/>
            <p:nvPr/>
          </p:nvSpPr>
          <p:spPr>
            <a:xfrm>
              <a:off x="1771305" y="4100022"/>
              <a:ext cx="104410" cy="43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8" name="מחבר ישר 9">
              <a:extLst>
                <a:ext uri="{FF2B5EF4-FFF2-40B4-BE49-F238E27FC236}">
                  <a16:creationId xmlns:a16="http://schemas.microsoft.com/office/drawing/2014/main" id="{9C5D3623-3595-2414-79D7-DA160B07D07D}"/>
                </a:ext>
              </a:extLst>
            </p:cNvPr>
            <p:cNvCxnSpPr>
              <a:cxnSpLocks/>
            </p:cNvCxnSpPr>
            <p:nvPr/>
          </p:nvCxnSpPr>
          <p:spPr>
            <a:xfrm>
              <a:off x="1536271" y="4532022"/>
              <a:ext cx="536917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מלבן 14">
              <a:extLst>
                <a:ext uri="{FF2B5EF4-FFF2-40B4-BE49-F238E27FC236}">
                  <a16:creationId xmlns:a16="http://schemas.microsoft.com/office/drawing/2014/main" id="{DCC6620B-A267-B682-011A-9F5941D468F1}"/>
                </a:ext>
              </a:extLst>
            </p:cNvPr>
            <p:cNvSpPr/>
            <p:nvPr/>
          </p:nvSpPr>
          <p:spPr>
            <a:xfrm>
              <a:off x="1946025" y="3956022"/>
              <a:ext cx="104410" cy="576000"/>
            </a:xfrm>
            <a:prstGeom prst="rect">
              <a:avLst/>
            </a:prstGeom>
            <a:solidFill>
              <a:srgbClr val="8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0" name="Straight Arrow Connector 69">
            <a:extLst>
              <a:ext uri="{FF2B5EF4-FFF2-40B4-BE49-F238E27FC236}">
                <a16:creationId xmlns:a16="http://schemas.microsoft.com/office/drawing/2014/main" id="{20D13249-D268-3BAF-BD85-492587594269}"/>
              </a:ext>
            </a:extLst>
          </p:cNvPr>
          <p:cNvCxnSpPr/>
          <p:nvPr/>
        </p:nvCxnSpPr>
        <p:spPr>
          <a:xfrm flipV="1">
            <a:off x="1828449" y="4462694"/>
            <a:ext cx="344905" cy="15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3">
            <a:extLst>
              <a:ext uri="{FF2B5EF4-FFF2-40B4-BE49-F238E27FC236}">
                <a16:creationId xmlns:a16="http://schemas.microsoft.com/office/drawing/2014/main" id="{8D9D0DCC-8081-B059-C98D-E2F56350D750}"/>
              </a:ext>
            </a:extLst>
          </p:cNvPr>
          <p:cNvGrpSpPr/>
          <p:nvPr/>
        </p:nvGrpSpPr>
        <p:grpSpPr>
          <a:xfrm>
            <a:off x="6025672" y="4461217"/>
            <a:ext cx="723031" cy="590734"/>
            <a:chOff x="5980280" y="4201354"/>
            <a:chExt cx="432000" cy="432000"/>
          </a:xfrm>
        </p:grpSpPr>
        <p:cxnSp>
          <p:nvCxnSpPr>
            <p:cNvPr id="32" name="מחבר ישר 9">
              <a:extLst>
                <a:ext uri="{FF2B5EF4-FFF2-40B4-BE49-F238E27FC236}">
                  <a16:creationId xmlns:a16="http://schemas.microsoft.com/office/drawing/2014/main" id="{324B81DF-91C5-701B-1FF8-5E6EF4FE9322}"/>
                </a:ext>
              </a:extLst>
            </p:cNvPr>
            <p:cNvCxnSpPr>
              <a:cxnSpLocks/>
            </p:cNvCxnSpPr>
            <p:nvPr/>
          </p:nvCxnSpPr>
          <p:spPr>
            <a:xfrm>
              <a:off x="5980280" y="4338504"/>
              <a:ext cx="432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מלבן 13">
              <a:extLst>
                <a:ext uri="{FF2B5EF4-FFF2-40B4-BE49-F238E27FC236}">
                  <a16:creationId xmlns:a16="http://schemas.microsoft.com/office/drawing/2014/main" id="{B1274818-E0E4-D42E-D38F-DAF940BC86FA}"/>
                </a:ext>
              </a:extLst>
            </p:cNvPr>
            <p:cNvSpPr/>
            <p:nvPr/>
          </p:nvSpPr>
          <p:spPr>
            <a:xfrm>
              <a:off x="6044956" y="4345354"/>
              <a:ext cx="108000" cy="28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מלבן 14">
              <a:extLst>
                <a:ext uri="{FF2B5EF4-FFF2-40B4-BE49-F238E27FC236}">
                  <a16:creationId xmlns:a16="http://schemas.microsoft.com/office/drawing/2014/main" id="{FED2E2F1-A60D-4C0A-3232-AB5207341BD9}"/>
                </a:ext>
              </a:extLst>
            </p:cNvPr>
            <p:cNvSpPr/>
            <p:nvPr/>
          </p:nvSpPr>
          <p:spPr>
            <a:xfrm>
              <a:off x="6210914" y="4201354"/>
              <a:ext cx="108000" cy="432000"/>
            </a:xfrm>
            <a:prstGeom prst="rect">
              <a:avLst/>
            </a:prstGeom>
            <a:solidFill>
              <a:srgbClr val="8000FF"/>
            </a:solidFill>
            <a:ln>
              <a:solidFill>
                <a:srgbClr val="8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5" name="מחבר ישר 9">
              <a:extLst>
                <a:ext uri="{FF2B5EF4-FFF2-40B4-BE49-F238E27FC236}">
                  <a16:creationId xmlns:a16="http://schemas.microsoft.com/office/drawing/2014/main" id="{9560FBF1-0071-56E5-1BB2-23F03036100F}"/>
                </a:ext>
              </a:extLst>
            </p:cNvPr>
            <p:cNvCxnSpPr>
              <a:cxnSpLocks/>
            </p:cNvCxnSpPr>
            <p:nvPr/>
          </p:nvCxnSpPr>
          <p:spPr>
            <a:xfrm>
              <a:off x="5998281" y="4633354"/>
              <a:ext cx="396000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86">
            <a:extLst>
              <a:ext uri="{FF2B5EF4-FFF2-40B4-BE49-F238E27FC236}">
                <a16:creationId xmlns:a16="http://schemas.microsoft.com/office/drawing/2014/main" id="{A1A12F40-25A7-B0D5-BA41-A6D5391B945A}"/>
              </a:ext>
            </a:extLst>
          </p:cNvPr>
          <p:cNvGrpSpPr/>
          <p:nvPr/>
        </p:nvGrpSpPr>
        <p:grpSpPr>
          <a:xfrm>
            <a:off x="8022242" y="4548083"/>
            <a:ext cx="662778" cy="511366"/>
            <a:chOff x="8007967" y="5044084"/>
            <a:chExt cx="662778" cy="511366"/>
          </a:xfrm>
        </p:grpSpPr>
        <p:sp>
          <p:nvSpPr>
            <p:cNvPr id="37" name="מלבן 14">
              <a:extLst>
                <a:ext uri="{FF2B5EF4-FFF2-40B4-BE49-F238E27FC236}">
                  <a16:creationId xmlns:a16="http://schemas.microsoft.com/office/drawing/2014/main" id="{6D9660B5-71AD-0B68-CCF7-FD3AD270449B}"/>
                </a:ext>
              </a:extLst>
            </p:cNvPr>
            <p:cNvSpPr/>
            <p:nvPr/>
          </p:nvSpPr>
          <p:spPr>
            <a:xfrm>
              <a:off x="8248977" y="5044084"/>
              <a:ext cx="180758" cy="288000"/>
            </a:xfrm>
            <a:prstGeom prst="rect">
              <a:avLst/>
            </a:prstGeom>
            <a:solidFill>
              <a:srgbClr val="8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38" name="מחבר ישר 9">
              <a:extLst>
                <a:ext uri="{FF2B5EF4-FFF2-40B4-BE49-F238E27FC236}">
                  <a16:creationId xmlns:a16="http://schemas.microsoft.com/office/drawing/2014/main" id="{A2CED3B7-63FC-A7CD-1AF9-A601C505FB11}"/>
                </a:ext>
              </a:extLst>
            </p:cNvPr>
            <p:cNvCxnSpPr>
              <a:cxnSpLocks/>
            </p:cNvCxnSpPr>
            <p:nvPr/>
          </p:nvCxnSpPr>
          <p:spPr>
            <a:xfrm>
              <a:off x="8007967" y="5555450"/>
              <a:ext cx="662778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מלבן 13">
              <a:extLst>
                <a:ext uri="{FF2B5EF4-FFF2-40B4-BE49-F238E27FC236}">
                  <a16:creationId xmlns:a16="http://schemas.microsoft.com/office/drawing/2014/main" id="{E6078A1F-0523-31F0-6D9C-8B36AE535596}"/>
                </a:ext>
              </a:extLst>
            </p:cNvPr>
            <p:cNvSpPr/>
            <p:nvPr/>
          </p:nvSpPr>
          <p:spPr>
            <a:xfrm>
              <a:off x="8248977" y="5329617"/>
              <a:ext cx="180758" cy="21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40" name="Google Shape;3253;p106">
            <a:extLst>
              <a:ext uri="{FF2B5EF4-FFF2-40B4-BE49-F238E27FC236}">
                <a16:creationId xmlns:a16="http://schemas.microsoft.com/office/drawing/2014/main" id="{7A4F3381-2373-5E5A-7E78-C11B9DBF1F03}"/>
              </a:ext>
            </a:extLst>
          </p:cNvPr>
          <p:cNvCxnSpPr>
            <a:cxnSpLocks/>
          </p:cNvCxnSpPr>
          <p:nvPr/>
        </p:nvCxnSpPr>
        <p:spPr>
          <a:xfrm flipH="1" flipV="1">
            <a:off x="3218518" y="2582239"/>
            <a:ext cx="7776467" cy="16597"/>
          </a:xfrm>
          <a:prstGeom prst="straightConnector1">
            <a:avLst/>
          </a:prstGeom>
          <a:noFill/>
          <a:ln w="15875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1" name="Group 7">
            <a:extLst>
              <a:ext uri="{FF2B5EF4-FFF2-40B4-BE49-F238E27FC236}">
                <a16:creationId xmlns:a16="http://schemas.microsoft.com/office/drawing/2014/main" id="{A3A0F652-ADBD-BDC9-32C1-AA272241283B}"/>
              </a:ext>
            </a:extLst>
          </p:cNvPr>
          <p:cNvGrpSpPr/>
          <p:nvPr/>
        </p:nvGrpSpPr>
        <p:grpSpPr>
          <a:xfrm>
            <a:off x="668698" y="2409205"/>
            <a:ext cx="526421" cy="429559"/>
            <a:chOff x="2745252" y="2515737"/>
            <a:chExt cx="526421" cy="429559"/>
          </a:xfrm>
        </p:grpSpPr>
        <p:sp>
          <p:nvSpPr>
            <p:cNvPr id="42" name="Google Shape;3250;p106">
              <a:extLst>
                <a:ext uri="{FF2B5EF4-FFF2-40B4-BE49-F238E27FC236}">
                  <a16:creationId xmlns:a16="http://schemas.microsoft.com/office/drawing/2014/main" id="{A9198F7C-450F-DA4E-1BD8-D6BF32017DEE}"/>
                </a:ext>
              </a:extLst>
            </p:cNvPr>
            <p:cNvSpPr/>
            <p:nvPr/>
          </p:nvSpPr>
          <p:spPr>
            <a:xfrm rot="10800000" flipV="1">
              <a:off x="2954462" y="2837296"/>
              <a:ext cx="108000" cy="108000"/>
            </a:xfrm>
            <a:prstGeom prst="triangle">
              <a:avLst>
                <a:gd name="adj" fmla="val 50000"/>
              </a:avLst>
            </a:prstGeom>
            <a:solidFill>
              <a:srgbClr val="80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endParaRPr>
            </a:p>
          </p:txBody>
        </p:sp>
        <p:sp>
          <p:nvSpPr>
            <p:cNvPr id="43" name="תיבת טקסט 16">
              <a:extLst>
                <a:ext uri="{FF2B5EF4-FFF2-40B4-BE49-F238E27FC236}">
                  <a16:creationId xmlns:a16="http://schemas.microsoft.com/office/drawing/2014/main" id="{7D306D50-F034-A5D9-E08D-3940E654B12D}"/>
                </a:ext>
              </a:extLst>
            </p:cNvPr>
            <p:cNvSpPr txBox="1"/>
            <p:nvPr/>
          </p:nvSpPr>
          <p:spPr>
            <a:xfrm>
              <a:off x="2745252" y="2515737"/>
              <a:ext cx="5264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+mn-ea"/>
                  <a:cs typeface="Fb Jabutinski HebEng Con" panose="00000500000000000000" pitchFamily="50" charset="-79"/>
                  <a:sym typeface="Arial"/>
                </a:rPr>
                <a:t>עתיד</a:t>
              </a:r>
              <a:endPara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Calibri" panose="020F0502020204030204"/>
                <a:ea typeface="+mn-ea"/>
                <a:cs typeface="Fb Jabutinski HebEng" panose="00000500000000000000" pitchFamily="50" charset="-79"/>
              </a:endParaRPr>
            </a:p>
          </p:txBody>
        </p:sp>
      </p:grpSp>
      <p:grpSp>
        <p:nvGrpSpPr>
          <p:cNvPr id="44" name="Group 8">
            <a:extLst>
              <a:ext uri="{FF2B5EF4-FFF2-40B4-BE49-F238E27FC236}">
                <a16:creationId xmlns:a16="http://schemas.microsoft.com/office/drawing/2014/main" id="{F9601876-E8EB-EAB2-AA75-8BE6232FCA20}"/>
              </a:ext>
            </a:extLst>
          </p:cNvPr>
          <p:cNvGrpSpPr/>
          <p:nvPr/>
        </p:nvGrpSpPr>
        <p:grpSpPr>
          <a:xfrm>
            <a:off x="10915756" y="2444123"/>
            <a:ext cx="559529" cy="446554"/>
            <a:chOff x="10891750" y="2514080"/>
            <a:chExt cx="559529" cy="446554"/>
          </a:xfrm>
        </p:grpSpPr>
        <p:sp>
          <p:nvSpPr>
            <p:cNvPr id="45" name="תיבת טקסט 16">
              <a:extLst>
                <a:ext uri="{FF2B5EF4-FFF2-40B4-BE49-F238E27FC236}">
                  <a16:creationId xmlns:a16="http://schemas.microsoft.com/office/drawing/2014/main" id="{28637C72-1EBC-E3FA-89E4-DA5DC3A95AFF}"/>
                </a:ext>
              </a:extLst>
            </p:cNvPr>
            <p:cNvSpPr txBox="1"/>
            <p:nvPr/>
          </p:nvSpPr>
          <p:spPr>
            <a:xfrm>
              <a:off x="10891750" y="2514080"/>
              <a:ext cx="55952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+mn-ea"/>
                  <a:cs typeface="Fb Jabutinski HebEng Con" panose="00000500000000000000" pitchFamily="50" charset="-79"/>
                  <a:sym typeface="Arial"/>
                </a:rPr>
                <a:t>עבר</a:t>
              </a:r>
              <a:endParaRPr kumimoji="0" lang="he-I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46" name="Google Shape;3250;p106">
              <a:extLst>
                <a:ext uri="{FF2B5EF4-FFF2-40B4-BE49-F238E27FC236}">
                  <a16:creationId xmlns:a16="http://schemas.microsoft.com/office/drawing/2014/main" id="{DD6DC704-42C7-F23D-305A-12425DB28CA7}"/>
                </a:ext>
              </a:extLst>
            </p:cNvPr>
            <p:cNvSpPr/>
            <p:nvPr/>
          </p:nvSpPr>
          <p:spPr>
            <a:xfrm rot="10800000" flipV="1">
              <a:off x="11134068" y="2852634"/>
              <a:ext cx="108000" cy="108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endParaRPr>
            </a:p>
          </p:txBody>
        </p:sp>
      </p:grpSp>
      <p:cxnSp>
        <p:nvCxnSpPr>
          <p:cNvPr id="47" name="Google Shape;3253;p106">
            <a:extLst>
              <a:ext uri="{FF2B5EF4-FFF2-40B4-BE49-F238E27FC236}">
                <a16:creationId xmlns:a16="http://schemas.microsoft.com/office/drawing/2014/main" id="{B21D04CA-F011-DB97-2593-E7AEC40C2C11}"/>
              </a:ext>
            </a:extLst>
          </p:cNvPr>
          <p:cNvCxnSpPr>
            <a:cxnSpLocks/>
          </p:cNvCxnSpPr>
          <p:nvPr/>
        </p:nvCxnSpPr>
        <p:spPr>
          <a:xfrm flipH="1" flipV="1">
            <a:off x="1131169" y="2577763"/>
            <a:ext cx="2088176" cy="4457"/>
          </a:xfrm>
          <a:prstGeom prst="straightConnector1">
            <a:avLst/>
          </a:prstGeom>
          <a:noFill/>
          <a:ln w="69850" cap="flat" cmpd="sng">
            <a:solidFill>
              <a:srgbClr val="8000F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3001;p98">
            <a:extLst>
              <a:ext uri="{FF2B5EF4-FFF2-40B4-BE49-F238E27FC236}">
                <a16:creationId xmlns:a16="http://schemas.microsoft.com/office/drawing/2014/main" id="{358DEEF1-ADDA-DBF8-290E-D1034D2C5F76}"/>
              </a:ext>
            </a:extLst>
          </p:cNvPr>
          <p:cNvSpPr txBox="1"/>
          <p:nvPr/>
        </p:nvSpPr>
        <p:spPr>
          <a:xfrm flipH="1">
            <a:off x="-1" y="29634"/>
            <a:ext cx="1219199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מודל 5 השאלות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81FF031B-8B1C-1CB7-A5C1-5864B8A6FDFC}"/>
              </a:ext>
            </a:extLst>
          </p:cNvPr>
          <p:cNvSpPr txBox="1"/>
          <p:nvPr/>
        </p:nvSpPr>
        <p:spPr>
          <a:xfrm>
            <a:off x="6726" y="657881"/>
            <a:ext cx="12185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Light" panose="00000500000000000000" pitchFamily="50" charset="-79"/>
                <a:ea typeface="+mn-ea"/>
                <a:cs typeface="Fb Jabutinski HebEng Con Light" panose="00000500000000000000" pitchFamily="50" charset="-79"/>
              </a:rPr>
              <a:t>הדרך אל הערך</a:t>
            </a:r>
          </a:p>
        </p:txBody>
      </p:sp>
    </p:spTree>
    <p:extLst>
      <p:ext uri="{BB962C8B-B14F-4D97-AF65-F5344CB8AC3E}">
        <p14:creationId xmlns:p14="http://schemas.microsoft.com/office/powerpoint/2010/main" val="1009661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61450-B11D-03FA-B7A3-7D306515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3001;p98">
            <a:extLst>
              <a:ext uri="{FF2B5EF4-FFF2-40B4-BE49-F238E27FC236}">
                <a16:creationId xmlns:a16="http://schemas.microsoft.com/office/drawing/2014/main" id="{876330E7-737B-0E34-4049-5BCB57239DC6}"/>
              </a:ext>
            </a:extLst>
          </p:cNvPr>
          <p:cNvSpPr txBox="1"/>
          <p:nvPr/>
        </p:nvSpPr>
        <p:spPr>
          <a:xfrm flipH="1">
            <a:off x="-1" y="29634"/>
            <a:ext cx="1219199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מודל 5 השאלות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1DEBFC32-F097-1248-BEED-9B00BD4B6390}"/>
              </a:ext>
            </a:extLst>
          </p:cNvPr>
          <p:cNvSpPr txBox="1"/>
          <p:nvPr/>
        </p:nvSpPr>
        <p:spPr>
          <a:xfrm>
            <a:off x="6726" y="657881"/>
            <a:ext cx="12185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Light" panose="00000500000000000000" pitchFamily="50" charset="-79"/>
                <a:ea typeface="+mn-ea"/>
                <a:cs typeface="Fb Jabutinski HebEng Con Light" panose="00000500000000000000" pitchFamily="50" charset="-79"/>
              </a:rPr>
              <a:t>הדרך אל הערך</a:t>
            </a:r>
          </a:p>
        </p:txBody>
      </p:sp>
      <p:graphicFrame>
        <p:nvGraphicFramePr>
          <p:cNvPr id="4" name="טבלה 1">
            <a:extLst>
              <a:ext uri="{FF2B5EF4-FFF2-40B4-BE49-F238E27FC236}">
                <a16:creationId xmlns:a16="http://schemas.microsoft.com/office/drawing/2014/main" id="{096F77D7-EC19-179C-2D98-E01F8D1E8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9925"/>
              </p:ext>
            </p:extLst>
          </p:nvPr>
        </p:nvGraphicFramePr>
        <p:xfrm>
          <a:off x="3194301" y="1810697"/>
          <a:ext cx="5529239" cy="4289933"/>
        </p:xfrm>
        <a:graphic>
          <a:graphicData uri="http://schemas.openxmlformats.org/drawingml/2006/table">
            <a:tbl>
              <a:tblPr rtl="1" firstRow="1" bandRow="1">
                <a:tableStyleId>{073A0DAA-6AF3-43AB-8588-CEC1D06C72B9}</a:tableStyleId>
              </a:tblPr>
              <a:tblGrid>
                <a:gridCol w="3561382">
                  <a:extLst>
                    <a:ext uri="{9D8B030D-6E8A-4147-A177-3AD203B41FA5}">
                      <a16:colId xmlns:a16="http://schemas.microsoft.com/office/drawing/2014/main" val="2134982282"/>
                    </a:ext>
                  </a:extLst>
                </a:gridCol>
                <a:gridCol w="1967857">
                  <a:extLst>
                    <a:ext uri="{9D8B030D-6E8A-4147-A177-3AD203B41FA5}">
                      <a16:colId xmlns:a16="http://schemas.microsoft.com/office/drawing/2014/main" val="1749530341"/>
                    </a:ext>
                  </a:extLst>
                </a:gridCol>
              </a:tblGrid>
              <a:tr h="723470">
                <a:tc>
                  <a:txBody>
                    <a:bodyPr/>
                    <a:lstStyle/>
                    <a:p>
                      <a:pPr rtl="1"/>
                      <a:r>
                        <a:rPr lang="he-IL" sz="24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Fb Jabutinski HebEng Con" panose="00000500000000000000" pitchFamily="50" charset="-79"/>
                          <a:cs typeface="Fb Jabutinski HebEng Con" panose="00000500000000000000" pitchFamily="50" charset="-79"/>
                        </a:rPr>
                        <a:t>שאלה</a:t>
                      </a:r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rtl="1"/>
                      <a:r>
                        <a:rPr lang="he-IL" sz="24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Fb Jabutinski HebEng Con" panose="00000500000000000000" pitchFamily="50" charset="-79"/>
                          <a:cs typeface="Fb Jabutinski HebEng Con" panose="00000500000000000000" pitchFamily="50" charset="-79"/>
                        </a:rPr>
                        <a:t>השפעה</a:t>
                      </a:r>
                    </a:p>
                  </a:txBody>
                  <a:tcPr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599183"/>
                  </a:ext>
                </a:extLst>
              </a:tr>
              <a:tr h="723470">
                <a:tc>
                  <a:txBody>
                    <a:bodyPr/>
                    <a:lstStyle/>
                    <a:p>
                      <a:pPr algn="r" rtl="1"/>
                      <a:r>
                        <a:rPr lang="he-IL" sz="2200" b="1" kern="1200" dirty="0">
                          <a:solidFill>
                            <a:srgbClr val="8000FF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מה אפשר לעשות?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he-IL" sz="2200" kern="1200" dirty="0">
                          <a:solidFill>
                            <a:srgbClr val="8000FF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המלצה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646777"/>
                  </a:ext>
                </a:extLst>
              </a:tr>
              <a:tr h="672583">
                <a:tc>
                  <a:txBody>
                    <a:bodyPr/>
                    <a:lstStyle/>
                    <a:p>
                      <a:pPr algn="r" rtl="1"/>
                      <a:r>
                        <a:rPr lang="he-IL" sz="2200" b="1" dirty="0">
                          <a:latin typeface="Fb Jabutinski HebEng Bold" panose="00000500000000000000" pitchFamily="50" charset="-79"/>
                          <a:cs typeface="Fb Jabutinski HebEng Bold" panose="00000500000000000000" pitchFamily="50" charset="-79"/>
                        </a:rPr>
                        <a:t>למה זה קרה? </a:t>
                      </a:r>
                      <a:r>
                        <a:rPr lang="he-IL" sz="2200" b="0" dirty="0">
                          <a:latin typeface="Fb Jabutinski HebEng Bold" panose="00000500000000000000" pitchFamily="50" charset="-79"/>
                          <a:cs typeface="Fb Jabutinski HebEng Bold" panose="00000500000000000000" pitchFamily="50" charset="-79"/>
                        </a:rPr>
                        <a:t>(</a:t>
                      </a:r>
                      <a:r>
                        <a:rPr lang="en-US" sz="2200" b="0" dirty="0">
                          <a:latin typeface="Fb Jabutinski HebEng Bold" panose="00000500000000000000" pitchFamily="50" charset="-79"/>
                          <a:cs typeface="Fb Jabutinski HebEng Bold" panose="00000500000000000000" pitchFamily="50" charset="-79"/>
                        </a:rPr>
                        <a:t>5why’s</a:t>
                      </a:r>
                      <a:r>
                        <a:rPr lang="he-IL" sz="2200" b="0" dirty="0">
                          <a:latin typeface="Fb Jabutinski HebEng Bold" panose="00000500000000000000" pitchFamily="50" charset="-79"/>
                          <a:cs typeface="Fb Jabutinski HebEng Bold" panose="00000500000000000000" pitchFamily="50" charset="-79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he-IL" sz="2200" dirty="0">
                          <a:latin typeface="Fb Jabutinski HebEng" panose="00000500000000000000" pitchFamily="50" charset="-79"/>
                          <a:cs typeface="Fb Jabutinski HebEng" panose="00000500000000000000" pitchFamily="50" charset="-79"/>
                        </a:rPr>
                        <a:t>מסקנה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381732"/>
                  </a:ext>
                </a:extLst>
              </a:tr>
              <a:tr h="72347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he-IL" sz="2200" b="1" kern="1200" dirty="0">
                          <a:solidFill>
                            <a:schemeClr val="dk1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באיזו מידה?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1" eaLnBrk="1" latinLnBrk="0" hangingPunct="1"/>
                      <a:r>
                        <a:rPr lang="he-IL" sz="22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השפעה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335600"/>
                  </a:ext>
                </a:extLst>
              </a:tr>
              <a:tr h="723470">
                <a:tc>
                  <a:txBody>
                    <a:bodyPr/>
                    <a:lstStyle/>
                    <a:p>
                      <a:pPr algn="r" rtl="1"/>
                      <a:r>
                        <a:rPr lang="he-IL" sz="2200" b="1" dirty="0">
                          <a:latin typeface="Fb Jabutinski HebEng Bold" panose="00000500000000000000" pitchFamily="50" charset="-79"/>
                          <a:cs typeface="Fb Jabutinski HebEng Bold" panose="00000500000000000000" pitchFamily="50" charset="-79"/>
                        </a:rPr>
                        <a:t>זה טוב או רע?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1"/>
                      <a:r>
                        <a:rPr lang="he-IL" sz="2200" dirty="0">
                          <a:latin typeface="Fb Jabutinski HebEng" panose="00000500000000000000" pitchFamily="50" charset="-79"/>
                          <a:cs typeface="Fb Jabutinski HebEng" panose="00000500000000000000" pitchFamily="50" charset="-79"/>
                        </a:rPr>
                        <a:t>משמעות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267428"/>
                  </a:ext>
                </a:extLst>
              </a:tr>
              <a:tr h="723470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he-IL" sz="2200" b="1" kern="1200" dirty="0">
                          <a:solidFill>
                            <a:schemeClr val="dk1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מה קרה? </a:t>
                      </a:r>
                      <a:r>
                        <a:rPr lang="he-IL" sz="2200" b="0" kern="1200" dirty="0">
                          <a:solidFill>
                            <a:schemeClr val="dk1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(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6W</a:t>
                      </a:r>
                      <a:r>
                        <a:rPr lang="he-IL" sz="2200" b="0" kern="1200" dirty="0">
                          <a:solidFill>
                            <a:schemeClr val="dk1"/>
                          </a:solidFill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1" eaLnBrk="1" latinLnBrk="0" hangingPunct="1"/>
                      <a:r>
                        <a:rPr lang="he-IL" sz="22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תיאור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081044"/>
                  </a:ext>
                </a:extLst>
              </a:tr>
            </a:tbl>
          </a:graphicData>
        </a:graphic>
      </p:graphicFrame>
      <p:cxnSp>
        <p:nvCxnSpPr>
          <p:cNvPr id="5" name="Google Shape;3253;p106">
            <a:extLst>
              <a:ext uri="{FF2B5EF4-FFF2-40B4-BE49-F238E27FC236}">
                <a16:creationId xmlns:a16="http://schemas.microsoft.com/office/drawing/2014/main" id="{8C3303C7-0B7C-4338-D161-B7193B904EE6}"/>
              </a:ext>
            </a:extLst>
          </p:cNvPr>
          <p:cNvCxnSpPr>
            <a:cxnSpLocks/>
            <a:stCxn id="6" idx="0"/>
            <a:endCxn id="8" idx="1"/>
          </p:cNvCxnSpPr>
          <p:nvPr/>
        </p:nvCxnSpPr>
        <p:spPr>
          <a:xfrm flipV="1">
            <a:off x="9478550" y="2549769"/>
            <a:ext cx="0" cy="3569026"/>
          </a:xfrm>
          <a:prstGeom prst="straightConnector1">
            <a:avLst/>
          </a:prstGeom>
          <a:noFill/>
          <a:ln w="15875" cap="flat" cmpd="sng">
            <a:gradFill>
              <a:gsLst>
                <a:gs pos="0">
                  <a:schemeClr val="tx1"/>
                </a:gs>
                <a:gs pos="100000">
                  <a:srgbClr val="8000FF"/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תיבת טקסט 16">
            <a:extLst>
              <a:ext uri="{FF2B5EF4-FFF2-40B4-BE49-F238E27FC236}">
                <a16:creationId xmlns:a16="http://schemas.microsoft.com/office/drawing/2014/main" id="{A519FE63-6EFE-9FA6-7915-79F719E77F65}"/>
              </a:ext>
            </a:extLst>
          </p:cNvPr>
          <p:cNvSpPr txBox="1"/>
          <p:nvPr/>
        </p:nvSpPr>
        <p:spPr>
          <a:xfrm>
            <a:off x="9139252" y="6118795"/>
            <a:ext cx="6785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600" kern="0" dirty="0">
                <a:solidFill>
                  <a:srgbClr val="000000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  <a:sym typeface="Arial"/>
              </a:rPr>
              <a:t>נתון</a:t>
            </a:r>
            <a:endParaRPr lang="he-IL" sz="1600" kern="0" dirty="0">
              <a:solidFill>
                <a:srgbClr val="000000"/>
              </a:solidFill>
              <a:latin typeface="Fb Jabutinski HebEng Con" panose="00000500000000000000" pitchFamily="50" charset="-79"/>
              <a:cs typeface="Fb Jabutinski HebEng Con" panose="00000500000000000000" pitchFamily="50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A33C34B-4527-7058-F630-0FC3A451BB18}"/>
              </a:ext>
            </a:extLst>
          </p:cNvPr>
          <p:cNvSpPr txBox="1"/>
          <p:nvPr/>
        </p:nvSpPr>
        <p:spPr>
          <a:xfrm>
            <a:off x="9114530" y="2175224"/>
            <a:ext cx="721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/>
            </a:pPr>
            <a:r>
              <a:rPr lang="he-IL" sz="1600" kern="0" dirty="0">
                <a:solidFill>
                  <a:srgbClr val="8000FF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  <a:sym typeface="Arial"/>
              </a:rPr>
              <a:t>החלטה</a:t>
            </a:r>
            <a:endParaRPr lang="he-IL" sz="1600" kern="0" dirty="0">
              <a:solidFill>
                <a:srgbClr val="8000FF"/>
              </a:solidFill>
              <a:latin typeface="Fb Jabutinski HebEng Con" panose="00000500000000000000" pitchFamily="50" charset="-79"/>
              <a:cs typeface="Fb Jabutinski HebEng Con" panose="00000500000000000000" pitchFamily="50" charset="-79"/>
            </a:endParaRPr>
          </a:p>
        </p:txBody>
      </p:sp>
      <p:sp>
        <p:nvSpPr>
          <p:cNvPr id="8" name="Google Shape;3250;p106">
            <a:extLst>
              <a:ext uri="{FF2B5EF4-FFF2-40B4-BE49-F238E27FC236}">
                <a16:creationId xmlns:a16="http://schemas.microsoft.com/office/drawing/2014/main" id="{3D286886-45E3-D088-5165-83D0596943F5}"/>
              </a:ext>
            </a:extLst>
          </p:cNvPr>
          <p:cNvSpPr/>
          <p:nvPr/>
        </p:nvSpPr>
        <p:spPr>
          <a:xfrm rot="10800000" flipV="1">
            <a:off x="9419021" y="2495769"/>
            <a:ext cx="108000" cy="108000"/>
          </a:xfrm>
          <a:prstGeom prst="triangle">
            <a:avLst>
              <a:gd name="adj" fmla="val 50000"/>
            </a:avLst>
          </a:prstGeom>
          <a:solidFill>
            <a:srgbClr val="800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Arial"/>
              <a:cs typeface="Fb Jabutinski HebEng" panose="00000500000000000000" pitchFamily="50" charset="-79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38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41AAAD-A66C-D00C-7DA8-7B4608B55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55">
            <a:extLst>
              <a:ext uri="{FF2B5EF4-FFF2-40B4-BE49-F238E27FC236}">
                <a16:creationId xmlns:a16="http://schemas.microsoft.com/office/drawing/2014/main" id="{BC2FBEE1-3463-9487-F76F-08E4CE1E1E7E}"/>
              </a:ext>
            </a:extLst>
          </p:cNvPr>
          <p:cNvSpPr txBox="1"/>
          <p:nvPr/>
        </p:nvSpPr>
        <p:spPr>
          <a:xfrm>
            <a:off x="918986" y="2051700"/>
            <a:ext cx="10354028" cy="2754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סיפור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.</a:t>
            </a:r>
            <a:endParaRPr kumimoji="0" lang="he-IL" sz="17300" b="1" i="0" u="none" strike="noStrike" kern="1200" cap="none" spc="0" normalizeH="0" baseline="0" noProof="0" dirty="0">
              <a:ln>
                <a:noFill/>
              </a:ln>
              <a:solidFill>
                <a:srgbClr val="7FFF00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7264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BC550-8B00-447B-CEAB-1B4448AAD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1;p98">
            <a:extLst>
              <a:ext uri="{FF2B5EF4-FFF2-40B4-BE49-F238E27FC236}">
                <a16:creationId xmlns:a16="http://schemas.microsoft.com/office/drawing/2014/main" id="{DB3A829C-F931-4572-9E57-DCD6418238EA}"/>
              </a:ext>
            </a:extLst>
          </p:cNvPr>
          <p:cNvSpPr txBox="1"/>
          <p:nvPr/>
        </p:nvSpPr>
        <p:spPr>
          <a:xfrm flipH="1">
            <a:off x="2616121" y="-3235"/>
            <a:ext cx="957519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מה קרה?</a:t>
            </a:r>
          </a:p>
        </p:txBody>
      </p:sp>
      <p:cxnSp>
        <p:nvCxnSpPr>
          <p:cNvPr id="3" name="Google Shape;3002;p98">
            <a:extLst>
              <a:ext uri="{FF2B5EF4-FFF2-40B4-BE49-F238E27FC236}">
                <a16:creationId xmlns:a16="http://schemas.microsoft.com/office/drawing/2014/main" id="{629FD246-8B36-8C60-00F8-35DEE8708923}"/>
              </a:ext>
            </a:extLst>
          </p:cNvPr>
          <p:cNvCxnSpPr>
            <a:cxnSpLocks/>
          </p:cNvCxnSpPr>
          <p:nvPr/>
        </p:nvCxnSpPr>
        <p:spPr>
          <a:xfrm flipH="1">
            <a:off x="11634439" y="834056"/>
            <a:ext cx="55724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5E48C81A-EA34-7A5E-2042-551638E91EDA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4932895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תיבת טקסט 3">
            <a:extLst>
              <a:ext uri="{FF2B5EF4-FFF2-40B4-BE49-F238E27FC236}">
                <a16:creationId xmlns:a16="http://schemas.microsoft.com/office/drawing/2014/main" id="{880F5F97-008F-6F74-EE6F-049FAC86833D}"/>
              </a:ext>
            </a:extLst>
          </p:cNvPr>
          <p:cNvSpPr txBox="1"/>
          <p:nvPr/>
        </p:nvSpPr>
        <p:spPr>
          <a:xfrm>
            <a:off x="1589990" y="652384"/>
            <a:ext cx="10601325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buClr>
                <a:srgbClr val="000000"/>
              </a:buClr>
              <a:buSzPts val="2000"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  <a:r>
              <a:rPr lang="he-IL" kern="0" dirty="0">
                <a:solidFill>
                  <a:srgbClr val="51F33F"/>
                </a:solidFill>
                <a:highlight>
                  <a:srgbClr val="000000"/>
                </a:highlight>
                <a:latin typeface="Fb Jabutinski HebEng Medium" panose="00000500000000000000" pitchFamily="50" charset="-79"/>
                <a:cs typeface="Fb Jabutinski HebEng Medium" panose="00000500000000000000" pitchFamily="50" charset="-79"/>
                <a:sym typeface="Arial"/>
              </a:rPr>
              <a:t>להתחיל מהשאלות העסקיות ולא מהנתונים | 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להרחיב את נקודת המבט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י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0B150920-B73A-7AA3-16F3-6DAF6B1AD93C}"/>
              </a:ext>
            </a:extLst>
          </p:cNvPr>
          <p:cNvSpPr txBox="1"/>
          <p:nvPr/>
        </p:nvSpPr>
        <p:spPr>
          <a:xfrm>
            <a:off x="1033114" y="1836014"/>
            <a:ext cx="10601325" cy="36625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האם הנתון גדול או קטן בהשוואה לאחרים?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האם הוא במגמת שיפור או יציב?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האם הוא חלק גדול או קטן מהשלם?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האם הוא מדורג במקום ה-1 או אחרון?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האם הוא עומד ביעד ומה המרחק שלו מהיעד?</a:t>
            </a:r>
          </a:p>
        </p:txBody>
      </p:sp>
      <p:sp>
        <p:nvSpPr>
          <p:cNvPr id="13" name="Rectangle 33">
            <a:extLst>
              <a:ext uri="{FF2B5EF4-FFF2-40B4-BE49-F238E27FC236}">
                <a16:creationId xmlns:a16="http://schemas.microsoft.com/office/drawing/2014/main" id="{418ACED5-3BE5-6D20-74D7-411A45E61E49}"/>
              </a:ext>
            </a:extLst>
          </p:cNvPr>
          <p:cNvSpPr/>
          <p:nvPr/>
        </p:nvSpPr>
        <p:spPr>
          <a:xfrm>
            <a:off x="2193188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Google Shape;1554;p10">
            <a:extLst>
              <a:ext uri="{FF2B5EF4-FFF2-40B4-BE49-F238E27FC236}">
                <a16:creationId xmlns:a16="http://schemas.microsoft.com/office/drawing/2014/main" id="{A5960F7C-19B6-8067-7080-3A1540BF3260}"/>
              </a:ext>
            </a:extLst>
          </p:cNvPr>
          <p:cNvSpPr txBox="1"/>
          <p:nvPr/>
        </p:nvSpPr>
        <p:spPr>
          <a:xfrm>
            <a:off x="218352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solidFill>
                  <a:srgbClr val="7FFF00"/>
                </a:solidFill>
                <a:latin typeface="Fb Jabutinski HebEng Con Bold" pitchFamily="2" charset="-79"/>
                <a:cs typeface="Fb Jabutinski HebEng Con Bold" pitchFamily="2" charset="-79"/>
                <a:sym typeface="Open Sans"/>
              </a:rPr>
              <a:t>השוואה</a:t>
            </a:r>
            <a:endParaRPr sz="1400" dirty="0">
              <a:solidFill>
                <a:srgbClr val="7FFF00"/>
              </a:solidFill>
              <a:latin typeface="Fb Jabutinski HebEng Con Bold" pitchFamily="2" charset="-79"/>
              <a:cs typeface="Fb Jabutinski HebEng Con Bold" pitchFamily="2" charset="-79"/>
              <a:sym typeface="Open Sans"/>
            </a:endParaRPr>
          </a:p>
        </p:txBody>
      </p:sp>
      <p:sp>
        <p:nvSpPr>
          <p:cNvPr id="16" name="Google Shape;1548;p10">
            <a:extLst>
              <a:ext uri="{FF2B5EF4-FFF2-40B4-BE49-F238E27FC236}">
                <a16:creationId xmlns:a16="http://schemas.microsoft.com/office/drawing/2014/main" id="{7E3695D3-107E-0FA0-60BD-2B853FD2573C}"/>
              </a:ext>
            </a:extLst>
          </p:cNvPr>
          <p:cNvSpPr txBox="1"/>
          <p:nvPr/>
        </p:nvSpPr>
        <p:spPr>
          <a:xfrm>
            <a:off x="163546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הקשר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sp>
        <p:nvSpPr>
          <p:cNvPr id="17" name="Google Shape;1548;p10">
            <a:extLst>
              <a:ext uri="{FF2B5EF4-FFF2-40B4-BE49-F238E27FC236}">
                <a16:creationId xmlns:a16="http://schemas.microsoft.com/office/drawing/2014/main" id="{5848C3DB-AAFE-45F7-67F8-367B5F57951D}"/>
              </a:ext>
            </a:extLst>
          </p:cNvPr>
          <p:cNvSpPr txBox="1"/>
          <p:nvPr/>
        </p:nvSpPr>
        <p:spPr>
          <a:xfrm>
            <a:off x="-869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18" name="Google Shape;1548;p10">
            <a:extLst>
              <a:ext uri="{FF2B5EF4-FFF2-40B4-BE49-F238E27FC236}">
                <a16:creationId xmlns:a16="http://schemas.microsoft.com/office/drawing/2014/main" id="{0AEFFCF0-09B7-EFEC-55C0-9D02B4C643C9}"/>
              </a:ext>
            </a:extLst>
          </p:cNvPr>
          <p:cNvSpPr txBox="1"/>
          <p:nvPr/>
        </p:nvSpPr>
        <p:spPr>
          <a:xfrm>
            <a:off x="539358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הסבר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19" name="מחבר ישר 18">
            <a:extLst>
              <a:ext uri="{FF2B5EF4-FFF2-40B4-BE49-F238E27FC236}">
                <a16:creationId xmlns:a16="http://schemas.microsoft.com/office/drawing/2014/main" id="{BEEF3187-A354-62B4-B913-A4B30B5EC4AA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0">
            <a:extLst>
              <a:ext uri="{FF2B5EF4-FFF2-40B4-BE49-F238E27FC236}">
                <a16:creationId xmlns:a16="http://schemas.microsoft.com/office/drawing/2014/main" id="{51AE1464-5712-8A39-E725-AC5FD040ADD2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10">
            <a:extLst>
              <a:ext uri="{FF2B5EF4-FFF2-40B4-BE49-F238E27FC236}">
                <a16:creationId xmlns:a16="http://schemas.microsoft.com/office/drawing/2014/main" id="{A485DD94-2588-3771-04AA-78423447D663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1548;p10">
            <a:extLst>
              <a:ext uri="{FF2B5EF4-FFF2-40B4-BE49-F238E27FC236}">
                <a16:creationId xmlns:a16="http://schemas.microsoft.com/office/drawing/2014/main" id="{C04A4B5F-C727-C51F-252B-C9190C9E8537}"/>
              </a:ext>
            </a:extLst>
          </p:cNvPr>
          <p:cNvSpPr txBox="1"/>
          <p:nvPr/>
        </p:nvSpPr>
        <p:spPr>
          <a:xfrm>
            <a:off x="108741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השפעה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25" name="מחבר ישר 10">
            <a:extLst>
              <a:ext uri="{FF2B5EF4-FFF2-40B4-BE49-F238E27FC236}">
                <a16:creationId xmlns:a16="http://schemas.microsoft.com/office/drawing/2014/main" id="{1DC0DE04-007F-764B-CCEE-7FC199283148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49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1">
            <a:extLst>
              <a:ext uri="{FF2B5EF4-FFF2-40B4-BE49-F238E27FC236}">
                <a16:creationId xmlns:a16="http://schemas.microsoft.com/office/drawing/2014/main" id="{E61BA60E-B97B-38AA-A71F-863B2C2BF64F}"/>
              </a:ext>
            </a:extLst>
          </p:cNvPr>
          <p:cNvGrpSpPr/>
          <p:nvPr/>
        </p:nvGrpSpPr>
        <p:grpSpPr>
          <a:xfrm>
            <a:off x="2315624" y="1583519"/>
            <a:ext cx="7807404" cy="4688119"/>
            <a:chOff x="2315624" y="1710521"/>
            <a:chExt cx="7807404" cy="4688119"/>
          </a:xfrm>
        </p:grpSpPr>
        <p:grpSp>
          <p:nvGrpSpPr>
            <p:cNvPr id="9" name="Group 100">
              <a:extLst>
                <a:ext uri="{FF2B5EF4-FFF2-40B4-BE49-F238E27FC236}">
                  <a16:creationId xmlns:a16="http://schemas.microsoft.com/office/drawing/2014/main" id="{E0A3F17B-1669-1BAF-B456-E728735000E8}"/>
                </a:ext>
              </a:extLst>
            </p:cNvPr>
            <p:cNvGrpSpPr/>
            <p:nvPr/>
          </p:nvGrpSpPr>
          <p:grpSpPr>
            <a:xfrm>
              <a:off x="2315624" y="1710521"/>
              <a:ext cx="2232000" cy="2179281"/>
              <a:chOff x="2315624" y="1594009"/>
              <a:chExt cx="2232000" cy="2179281"/>
            </a:xfrm>
          </p:grpSpPr>
          <p:sp>
            <p:nvSpPr>
              <p:cNvPr id="84" name="Google Shape;3160;p46">
                <a:extLst>
                  <a:ext uri="{FF2B5EF4-FFF2-40B4-BE49-F238E27FC236}">
                    <a16:creationId xmlns:a16="http://schemas.microsoft.com/office/drawing/2014/main" id="{C8207620-CC78-0636-5A44-190FA60A67B1}"/>
                  </a:ext>
                </a:extLst>
              </p:cNvPr>
              <p:cNvSpPr/>
              <p:nvPr/>
            </p:nvSpPr>
            <p:spPr>
              <a:xfrm>
                <a:off x="2315624" y="1594009"/>
                <a:ext cx="2232000" cy="54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kumimoji="0" lang="he-IL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+mn-ea"/>
                    <a:cs typeface="Fb Jabutinski HebEng Con" panose="00000500000000000000" pitchFamily="50" charset="-79"/>
                    <a:sym typeface="Arial"/>
                  </a:rPr>
                  <a:t>חלוקה</a:t>
                </a:r>
                <a:endParaRPr kumimoji="0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Arial"/>
                  <a:cs typeface="Fb Jabutinski HebEng Con" panose="00000500000000000000" pitchFamily="50" charset="-79"/>
                  <a:sym typeface="Arial"/>
                </a:endParaRPr>
              </a:p>
            </p:txBody>
          </p:sp>
          <p:grpSp>
            <p:nvGrpSpPr>
              <p:cNvPr id="85" name="Group 43">
                <a:extLst>
                  <a:ext uri="{FF2B5EF4-FFF2-40B4-BE49-F238E27FC236}">
                    <a16:creationId xmlns:a16="http://schemas.microsoft.com/office/drawing/2014/main" id="{7392C165-54E3-CC40-D458-DAD5EA7DE94E}"/>
                  </a:ext>
                </a:extLst>
              </p:cNvPr>
              <p:cNvGrpSpPr/>
              <p:nvPr/>
            </p:nvGrpSpPr>
            <p:grpSpPr>
              <a:xfrm>
                <a:off x="2315625" y="2510977"/>
                <a:ext cx="2186215" cy="700778"/>
                <a:chOff x="2315625" y="2460176"/>
                <a:chExt cx="2186215" cy="700778"/>
              </a:xfrm>
            </p:grpSpPr>
            <p:pic>
              <p:nvPicPr>
                <p:cNvPr id="92" name="Graphic 3210" descr="Family with girl with solid fill">
                  <a:extLst>
                    <a:ext uri="{FF2B5EF4-FFF2-40B4-BE49-F238E27FC236}">
                      <a16:creationId xmlns:a16="http://schemas.microsoft.com/office/drawing/2014/main" id="{55A84562-D410-936B-33EC-6F9DD01A0C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70997" y="2525460"/>
                  <a:ext cx="635493" cy="635494"/>
                </a:xfrm>
                <a:prstGeom prst="rect">
                  <a:avLst/>
                </a:prstGeom>
              </p:spPr>
            </p:pic>
            <p:pic>
              <p:nvPicPr>
                <p:cNvPr id="87" name="Google Shape;3162;p46" descr="ילדה קטנה עם בלון עם מילוי מלא">
                  <a:extLst>
                    <a:ext uri="{FF2B5EF4-FFF2-40B4-BE49-F238E27FC236}">
                      <a16:creationId xmlns:a16="http://schemas.microsoft.com/office/drawing/2014/main" id="{29DBD274-FA13-7AF1-B3AD-6AFA3B9532E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315625" y="2749396"/>
                  <a:ext cx="359410" cy="35941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8" name="Google Shape;3163;p46" descr="אישה עם מקל עם מילוי מלא">
                  <a:extLst>
                    <a:ext uri="{FF2B5EF4-FFF2-40B4-BE49-F238E27FC236}">
                      <a16:creationId xmlns:a16="http://schemas.microsoft.com/office/drawing/2014/main" id="{E67D6A67-1AC2-E8BB-1BF0-E49A93929E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939301" y="2607090"/>
                  <a:ext cx="562539" cy="531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9" name="Google Shape;3165;p46" descr="אמא עם עגלת ילדים עם מילוי מלא">
                  <a:extLst>
                    <a:ext uri="{FF2B5EF4-FFF2-40B4-BE49-F238E27FC236}">
                      <a16:creationId xmlns:a16="http://schemas.microsoft.com/office/drawing/2014/main" id="{CFFF846C-9348-4905-623C-3D2F8633EA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800341" y="2460176"/>
                  <a:ext cx="655744" cy="697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90" name="מחבר ישר 33">
                  <a:extLst>
                    <a:ext uri="{FF2B5EF4-FFF2-40B4-BE49-F238E27FC236}">
                      <a16:creationId xmlns:a16="http://schemas.microsoft.com/office/drawing/2014/main" id="{5F5F1FEA-00A3-0B29-09DA-E4C899FDBF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0682" y="3100940"/>
                  <a:ext cx="1949372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1" name="גרפיקה 34" descr="גבר עם מילוי מלא">
                  <a:extLst>
                    <a:ext uri="{FF2B5EF4-FFF2-40B4-BE49-F238E27FC236}">
                      <a16:creationId xmlns:a16="http://schemas.microsoft.com/office/drawing/2014/main" id="{F39D2E20-B2EB-2891-45F4-140F3DF121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76754" y="2631354"/>
                  <a:ext cx="482301" cy="482301"/>
                </a:xfrm>
                <a:prstGeom prst="rect">
                  <a:avLst/>
                </a:prstGeom>
              </p:spPr>
            </p:pic>
          </p:grpSp>
          <p:sp>
            <p:nvSpPr>
              <p:cNvPr id="86" name="TextBox 7">
                <a:extLst>
                  <a:ext uri="{FF2B5EF4-FFF2-40B4-BE49-F238E27FC236}">
                    <a16:creationId xmlns:a16="http://schemas.microsoft.com/office/drawing/2014/main" id="{283384D6-1DD3-122A-37E1-CBBCDB855938}"/>
                  </a:ext>
                </a:extLst>
              </p:cNvPr>
              <p:cNvSpPr txBox="1"/>
              <p:nvPr/>
            </p:nvSpPr>
            <p:spPr>
              <a:xfrm>
                <a:off x="2653333" y="3305290"/>
                <a:ext cx="1512000" cy="468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בחודש דצמבר למוצר 5 היו הכי הרבה מכירות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9">
              <a:extLst>
                <a:ext uri="{FF2B5EF4-FFF2-40B4-BE49-F238E27FC236}">
                  <a16:creationId xmlns:a16="http://schemas.microsoft.com/office/drawing/2014/main" id="{AF78B893-275C-E5A2-FA3F-CBE7592332AD}"/>
                </a:ext>
              </a:extLst>
            </p:cNvPr>
            <p:cNvGrpSpPr/>
            <p:nvPr/>
          </p:nvGrpSpPr>
          <p:grpSpPr>
            <a:xfrm>
              <a:off x="7891028" y="1710521"/>
              <a:ext cx="2232000" cy="2105424"/>
              <a:chOff x="7874068" y="1591985"/>
              <a:chExt cx="2232000" cy="2105424"/>
            </a:xfrm>
          </p:grpSpPr>
          <p:sp>
            <p:nvSpPr>
              <p:cNvPr id="74" name="Google Shape;3257;p46">
                <a:extLst>
                  <a:ext uri="{FF2B5EF4-FFF2-40B4-BE49-F238E27FC236}">
                    <a16:creationId xmlns:a16="http://schemas.microsoft.com/office/drawing/2014/main" id="{FCA07F85-0758-5220-6CC7-57187EEDC819}"/>
                  </a:ext>
                </a:extLst>
              </p:cNvPr>
              <p:cNvSpPr/>
              <p:nvPr/>
            </p:nvSpPr>
            <p:spPr>
              <a:xfrm>
                <a:off x="7874068" y="1591985"/>
                <a:ext cx="2232000" cy="54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kumimoji="0" lang="he-IL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+mn-ea"/>
                    <a:cs typeface="Fb Jabutinski HebEng Con" panose="00000500000000000000" pitchFamily="50" charset="-79"/>
                    <a:sym typeface="Arial"/>
                  </a:rPr>
                  <a:t>דירוג</a:t>
                </a:r>
                <a:endParaRPr kumimoji="0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Arial"/>
                  <a:cs typeface="Fb Jabutinski HebEng Con" panose="00000500000000000000" pitchFamily="50" charset="-79"/>
                  <a:sym typeface="Arial"/>
                </a:endParaRPr>
              </a:p>
            </p:txBody>
          </p:sp>
          <p:grpSp>
            <p:nvGrpSpPr>
              <p:cNvPr id="75" name="Group 97">
                <a:extLst>
                  <a:ext uri="{FF2B5EF4-FFF2-40B4-BE49-F238E27FC236}">
                    <a16:creationId xmlns:a16="http://schemas.microsoft.com/office/drawing/2014/main" id="{B1DCDDE0-07C1-8EF6-0FFD-7860EA9FFCF7}"/>
                  </a:ext>
                </a:extLst>
              </p:cNvPr>
              <p:cNvGrpSpPr/>
              <p:nvPr/>
            </p:nvGrpSpPr>
            <p:grpSpPr>
              <a:xfrm>
                <a:off x="8074922" y="2497110"/>
                <a:ext cx="1949372" cy="657286"/>
                <a:chOff x="8074922" y="2183842"/>
                <a:chExt cx="1949372" cy="657286"/>
              </a:xfrm>
            </p:grpSpPr>
            <p:pic>
              <p:nvPicPr>
                <p:cNvPr id="77" name="גרפיקה 14" descr="גבר עם מילוי מלא">
                  <a:extLst>
                    <a:ext uri="{FF2B5EF4-FFF2-40B4-BE49-F238E27FC236}">
                      <a16:creationId xmlns:a16="http://schemas.microsoft.com/office/drawing/2014/main" id="{7899CAFF-3B84-190A-515E-E69B39D3D7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39259" y="2337851"/>
                  <a:ext cx="325322" cy="325322"/>
                </a:xfrm>
                <a:prstGeom prst="rect">
                  <a:avLst/>
                </a:prstGeom>
              </p:spPr>
            </p:pic>
            <p:cxnSp>
              <p:nvCxnSpPr>
                <p:cNvPr id="78" name="מחבר ישר 17">
                  <a:extLst>
                    <a:ext uri="{FF2B5EF4-FFF2-40B4-BE49-F238E27FC236}">
                      <a16:creationId xmlns:a16="http://schemas.microsoft.com/office/drawing/2014/main" id="{5D62F083-DC84-FC30-7D4F-64F5158DE4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074922" y="2841128"/>
                  <a:ext cx="1949372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מלבן 3155">
                  <a:extLst>
                    <a:ext uri="{FF2B5EF4-FFF2-40B4-BE49-F238E27FC236}">
                      <a16:creationId xmlns:a16="http://schemas.microsoft.com/office/drawing/2014/main" id="{B6105BE3-A300-4B9B-0829-5E17892DB09F}"/>
                    </a:ext>
                  </a:extLst>
                </p:cNvPr>
                <p:cNvSpPr/>
                <p:nvPr/>
              </p:nvSpPr>
              <p:spPr>
                <a:xfrm>
                  <a:off x="8313282" y="2629022"/>
                  <a:ext cx="183988" cy="180000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rPr>
                    <a:t>3</a:t>
                  </a:r>
                </a:p>
              </p:txBody>
            </p:sp>
            <p:sp>
              <p:nvSpPr>
                <p:cNvPr id="80" name="מלבן 3156">
                  <a:extLst>
                    <a:ext uri="{FF2B5EF4-FFF2-40B4-BE49-F238E27FC236}">
                      <a16:creationId xmlns:a16="http://schemas.microsoft.com/office/drawing/2014/main" id="{4065CA65-B678-7400-A678-DB9A30A0D973}"/>
                    </a:ext>
                  </a:extLst>
                </p:cNvPr>
                <p:cNvSpPr/>
                <p:nvPr/>
              </p:nvSpPr>
              <p:spPr>
                <a:xfrm>
                  <a:off x="8961335" y="2566159"/>
                  <a:ext cx="183988" cy="252000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rPr>
                    <a:t>2</a:t>
                  </a:r>
                </a:p>
              </p:txBody>
            </p:sp>
            <p:pic>
              <p:nvPicPr>
                <p:cNvPr id="81" name="גרפיקה 3157" descr="גבר עם מילוי מלא">
                  <a:extLst>
                    <a:ext uri="{FF2B5EF4-FFF2-40B4-BE49-F238E27FC236}">
                      <a16:creationId xmlns:a16="http://schemas.microsoft.com/office/drawing/2014/main" id="{71B6B6E0-8F77-8066-2DE1-FD8C218160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93590" y="2253400"/>
                  <a:ext cx="325322" cy="325322"/>
                </a:xfrm>
                <a:prstGeom prst="rect">
                  <a:avLst/>
                </a:prstGeom>
              </p:spPr>
            </p:pic>
            <p:pic>
              <p:nvPicPr>
                <p:cNvPr id="82" name="גרפיקה 3158" descr="גבר עם מילוי מלא">
                  <a:extLst>
                    <a:ext uri="{FF2B5EF4-FFF2-40B4-BE49-F238E27FC236}">
                      <a16:creationId xmlns:a16="http://schemas.microsoft.com/office/drawing/2014/main" id="{DEC4302E-5017-41B0-CF6C-9C30F05DF6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42388" y="2183842"/>
                  <a:ext cx="325322" cy="325322"/>
                </a:xfrm>
                <a:prstGeom prst="rect">
                  <a:avLst/>
                </a:prstGeom>
              </p:spPr>
            </p:pic>
            <p:sp>
              <p:nvSpPr>
                <p:cNvPr id="83" name="מלבן 3160">
                  <a:extLst>
                    <a:ext uri="{FF2B5EF4-FFF2-40B4-BE49-F238E27FC236}">
                      <a16:creationId xmlns:a16="http://schemas.microsoft.com/office/drawing/2014/main" id="{3B230040-D8C5-CFE5-FF3C-51E179C330E5}"/>
                    </a:ext>
                  </a:extLst>
                </p:cNvPr>
                <p:cNvSpPr/>
                <p:nvPr/>
              </p:nvSpPr>
              <p:spPr>
                <a:xfrm>
                  <a:off x="9609387" y="2494159"/>
                  <a:ext cx="183988" cy="324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he-IL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rPr>
                    <a:t>1</a:t>
                  </a:r>
                </a:p>
              </p:txBody>
            </p:sp>
          </p:grpSp>
          <p:sp>
            <p:nvSpPr>
              <p:cNvPr id="76" name="תיבת טקסט 3">
                <a:extLst>
                  <a:ext uri="{FF2B5EF4-FFF2-40B4-BE49-F238E27FC236}">
                    <a16:creationId xmlns:a16="http://schemas.microsoft.com/office/drawing/2014/main" id="{67F3519B-F08D-DE38-76AA-4737CF68CC50}"/>
                  </a:ext>
                </a:extLst>
              </p:cNvPr>
              <p:cNvSpPr txBox="1"/>
              <p:nvPr/>
            </p:nvSpPr>
            <p:spPr>
              <a:xfrm>
                <a:off x="8251028" y="3229409"/>
                <a:ext cx="1512000" cy="46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מוצר 5 מדורג במקום ה-2 בסך המכירות של 2023   </a:t>
                </a:r>
              </a:p>
            </p:txBody>
          </p:sp>
        </p:grpSp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B025EA0B-3557-D9E5-84AF-035C41D39F58}"/>
                </a:ext>
              </a:extLst>
            </p:cNvPr>
            <p:cNvGrpSpPr/>
            <p:nvPr/>
          </p:nvGrpSpPr>
          <p:grpSpPr>
            <a:xfrm>
              <a:off x="5103326" y="1710521"/>
              <a:ext cx="2232000" cy="2073194"/>
              <a:chOff x="5056138" y="1624215"/>
              <a:chExt cx="2232000" cy="2073194"/>
            </a:xfrm>
          </p:grpSpPr>
          <p:grpSp>
            <p:nvGrpSpPr>
              <p:cNvPr id="64" name="Group 41">
                <a:extLst>
                  <a:ext uri="{FF2B5EF4-FFF2-40B4-BE49-F238E27FC236}">
                    <a16:creationId xmlns:a16="http://schemas.microsoft.com/office/drawing/2014/main" id="{F37F4FA8-4800-AD18-BC43-EEE30E144F18}"/>
                  </a:ext>
                </a:extLst>
              </p:cNvPr>
              <p:cNvGrpSpPr/>
              <p:nvPr/>
            </p:nvGrpSpPr>
            <p:grpSpPr>
              <a:xfrm>
                <a:off x="5056138" y="1624215"/>
                <a:ext cx="2232000" cy="1557900"/>
                <a:chOff x="-3664388" y="2472157"/>
                <a:chExt cx="2602702" cy="1557900"/>
              </a:xfrm>
            </p:grpSpPr>
            <p:grpSp>
              <p:nvGrpSpPr>
                <p:cNvPr id="66" name="קבוצה 3151">
                  <a:extLst>
                    <a:ext uri="{FF2B5EF4-FFF2-40B4-BE49-F238E27FC236}">
                      <a16:creationId xmlns:a16="http://schemas.microsoft.com/office/drawing/2014/main" id="{1CAE527D-BD30-CFDF-A322-2F3FAAC661A7}"/>
                    </a:ext>
                  </a:extLst>
                </p:cNvPr>
                <p:cNvGrpSpPr/>
                <p:nvPr/>
              </p:nvGrpSpPr>
              <p:grpSpPr>
                <a:xfrm>
                  <a:off x="-3664388" y="2472157"/>
                  <a:ext cx="2602702" cy="1535317"/>
                  <a:chOff x="3331766" y="238408"/>
                  <a:chExt cx="2602702" cy="1535317"/>
                </a:xfrm>
              </p:grpSpPr>
              <p:sp>
                <p:nvSpPr>
                  <p:cNvPr id="72" name="Google Shape;3257;p46">
                    <a:extLst>
                      <a:ext uri="{FF2B5EF4-FFF2-40B4-BE49-F238E27FC236}">
                        <a16:creationId xmlns:a16="http://schemas.microsoft.com/office/drawing/2014/main" id="{C56C480E-F4EE-B02D-7D15-D0BD26CEAF7C}"/>
                      </a:ext>
                    </a:extLst>
                  </p:cNvPr>
                  <p:cNvSpPr/>
                  <p:nvPr/>
                </p:nvSpPr>
                <p:spPr>
                  <a:xfrm>
                    <a:off x="3331766" y="238408"/>
                    <a:ext cx="2602702" cy="540000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100"/>
                      <a:buFont typeface="Arial"/>
                      <a:buNone/>
                      <a:tabLst/>
                      <a:defRPr/>
                    </a:pPr>
                    <a:r>
                      <a:rPr kumimoji="0" lang="he-IL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 Con" panose="00000500000000000000" pitchFamily="50" charset="-79"/>
                        <a:ea typeface="+mn-ea"/>
                        <a:cs typeface="Fb Jabutinski HebEng Con" panose="00000500000000000000" pitchFamily="50" charset="-79"/>
                        <a:sym typeface="Arial"/>
                      </a:rPr>
                      <a:t>מרחק</a:t>
                    </a:r>
                    <a:endParaRPr kumimoji="0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b Jabutinski HebEng Con" panose="00000500000000000000" pitchFamily="50" charset="-79"/>
                      <a:ea typeface="Arial"/>
                      <a:cs typeface="Fb Jabutinski HebEng Con" panose="00000500000000000000" pitchFamily="50" charset="-79"/>
                      <a:sym typeface="Arial"/>
                    </a:endParaRPr>
                  </a:p>
                </p:txBody>
              </p:sp>
              <p:cxnSp>
                <p:nvCxnSpPr>
                  <p:cNvPr id="73" name="מחבר ישר 4">
                    <a:extLst>
                      <a:ext uri="{FF2B5EF4-FFF2-40B4-BE49-F238E27FC236}">
                        <a16:creationId xmlns:a16="http://schemas.microsoft.com/office/drawing/2014/main" id="{36D67053-1300-D84A-15D4-BD5B200C7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679450" y="1773725"/>
                    <a:ext cx="1949372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7" name="Group 3205">
                  <a:extLst>
                    <a:ext uri="{FF2B5EF4-FFF2-40B4-BE49-F238E27FC236}">
                      <a16:creationId xmlns:a16="http://schemas.microsoft.com/office/drawing/2014/main" id="{58815700-6D1E-C93D-D9E6-098A4B99AA1A}"/>
                    </a:ext>
                  </a:extLst>
                </p:cNvPr>
                <p:cNvGrpSpPr/>
                <p:nvPr/>
              </p:nvGrpSpPr>
              <p:grpSpPr>
                <a:xfrm>
                  <a:off x="-3664388" y="3212065"/>
                  <a:ext cx="2602702" cy="817992"/>
                  <a:chOff x="7320635" y="1830910"/>
                  <a:chExt cx="1260000" cy="396000"/>
                </a:xfrm>
              </p:grpSpPr>
              <p:sp>
                <p:nvSpPr>
                  <p:cNvPr id="68" name="Rectangle 3206">
                    <a:extLst>
                      <a:ext uri="{FF2B5EF4-FFF2-40B4-BE49-F238E27FC236}">
                        <a16:creationId xmlns:a16="http://schemas.microsoft.com/office/drawing/2014/main" id="{6F87AED3-DAFD-D807-8DFD-C012EDC47425}"/>
                      </a:ext>
                    </a:extLst>
                  </p:cNvPr>
                  <p:cNvSpPr/>
                  <p:nvPr/>
                </p:nvSpPr>
                <p:spPr>
                  <a:xfrm>
                    <a:off x="7320635" y="1830910"/>
                    <a:ext cx="1260000" cy="396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9" name="Group 3207">
                    <a:extLst>
                      <a:ext uri="{FF2B5EF4-FFF2-40B4-BE49-F238E27FC236}">
                        <a16:creationId xmlns:a16="http://schemas.microsoft.com/office/drawing/2014/main" id="{33A0FE79-7E31-61F6-C1E7-697934634B36}"/>
                      </a:ext>
                    </a:extLst>
                  </p:cNvPr>
                  <p:cNvGrpSpPr/>
                  <p:nvPr/>
                </p:nvGrpSpPr>
                <p:grpSpPr>
                  <a:xfrm>
                    <a:off x="7783731" y="1864738"/>
                    <a:ext cx="319704" cy="358037"/>
                    <a:chOff x="4268708" y="964615"/>
                    <a:chExt cx="750474" cy="829310"/>
                  </a:xfrm>
                </p:grpSpPr>
                <p:pic>
                  <p:nvPicPr>
                    <p:cNvPr id="70" name="גרפיקה 7" descr="גבר עם מילוי מלא">
                      <a:extLst>
                        <a:ext uri="{FF2B5EF4-FFF2-40B4-BE49-F238E27FC236}">
                          <a16:creationId xmlns:a16="http://schemas.microsoft.com/office/drawing/2014/main" id="{F81AC913-DEA3-09E8-8762-824D9A2879C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9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268708" y="1043454"/>
                      <a:ext cx="750474" cy="750471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71" name="מחבר ישר 3148">
                      <a:extLst>
                        <a:ext uri="{FF2B5EF4-FFF2-40B4-BE49-F238E27FC236}">
                          <a16:creationId xmlns:a16="http://schemas.microsoft.com/office/drawing/2014/main" id="{9B15EDE6-EB8A-EC6F-C84F-2C69FA0A20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343046" y="964615"/>
                      <a:ext cx="591545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  <a:prstDash val="sysDot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65" name="תיבת טקסט 5">
                <a:extLst>
                  <a:ext uri="{FF2B5EF4-FFF2-40B4-BE49-F238E27FC236}">
                    <a16:creationId xmlns:a16="http://schemas.microsoft.com/office/drawing/2014/main" id="{355EFD80-B948-B491-EA30-3210F035FBD6}"/>
                  </a:ext>
                </a:extLst>
              </p:cNvPr>
              <p:cNvSpPr txBox="1"/>
              <p:nvPr/>
            </p:nvSpPr>
            <p:spPr>
              <a:xfrm>
                <a:off x="5416138" y="3229409"/>
                <a:ext cx="1512000" cy="46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בחודש דצמבר המכירות של מוצר 5 היו מעל הממוצע השנתי</a:t>
                </a:r>
              </a:p>
            </p:txBody>
          </p:sp>
        </p:grpSp>
        <p:grpSp>
          <p:nvGrpSpPr>
            <p:cNvPr id="12" name="Group 36">
              <a:extLst>
                <a:ext uri="{FF2B5EF4-FFF2-40B4-BE49-F238E27FC236}">
                  <a16:creationId xmlns:a16="http://schemas.microsoft.com/office/drawing/2014/main" id="{B9CEC322-7149-6F46-F9C1-59DEE2C8D02B}"/>
                </a:ext>
              </a:extLst>
            </p:cNvPr>
            <p:cNvGrpSpPr/>
            <p:nvPr/>
          </p:nvGrpSpPr>
          <p:grpSpPr>
            <a:xfrm>
              <a:off x="7891028" y="4251657"/>
              <a:ext cx="2232000" cy="2146983"/>
              <a:chOff x="7891028" y="4251657"/>
              <a:chExt cx="2232000" cy="2146983"/>
            </a:xfrm>
          </p:grpSpPr>
          <p:grpSp>
            <p:nvGrpSpPr>
              <p:cNvPr id="48" name="קבוצה 3186">
                <a:extLst>
                  <a:ext uri="{FF2B5EF4-FFF2-40B4-BE49-F238E27FC236}">
                    <a16:creationId xmlns:a16="http://schemas.microsoft.com/office/drawing/2014/main" id="{3374A9EB-A8BD-FCDB-C8CC-A206073FE7A6}"/>
                  </a:ext>
                </a:extLst>
              </p:cNvPr>
              <p:cNvGrpSpPr/>
              <p:nvPr/>
            </p:nvGrpSpPr>
            <p:grpSpPr>
              <a:xfrm>
                <a:off x="7891028" y="4251657"/>
                <a:ext cx="2232000" cy="1543213"/>
                <a:chOff x="9543088" y="4643812"/>
                <a:chExt cx="2232000" cy="1543213"/>
              </a:xfrm>
            </p:grpSpPr>
            <p:sp>
              <p:nvSpPr>
                <p:cNvPr id="50" name="Google Shape;3202;p46">
                  <a:extLst>
                    <a:ext uri="{FF2B5EF4-FFF2-40B4-BE49-F238E27FC236}">
                      <a16:creationId xmlns:a16="http://schemas.microsoft.com/office/drawing/2014/main" id="{335C5BAF-1B50-2B02-C184-0F9853CD71EB}"/>
                    </a:ext>
                  </a:extLst>
                </p:cNvPr>
                <p:cNvSpPr/>
                <p:nvPr/>
              </p:nvSpPr>
              <p:spPr>
                <a:xfrm>
                  <a:off x="9543088" y="4643812"/>
                  <a:ext cx="2232000" cy="54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100"/>
                    <a:buFont typeface="Arial"/>
                    <a:buNone/>
                    <a:tabLst/>
                    <a:defRPr/>
                  </a:pPr>
                  <a:r>
                    <a:rPr kumimoji="0" lang="he-IL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b Jabutinski HebEng Con" panose="00000500000000000000" pitchFamily="50" charset="-79"/>
                      <a:ea typeface="+mn-ea"/>
                      <a:cs typeface="Fb Jabutinski HebEng Con" panose="00000500000000000000" pitchFamily="50" charset="-79"/>
                      <a:sym typeface="Arial"/>
                    </a:rPr>
                    <a:t>חלק</a:t>
                  </a:r>
                  <a:endParaRPr kumimoji="0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Arial"/>
                    <a:cs typeface="Fb Jabutinski HebEng Con" panose="00000500000000000000" pitchFamily="50" charset="-79"/>
                    <a:sym typeface="Arial"/>
                  </a:endParaRPr>
                </a:p>
              </p:txBody>
            </p:sp>
            <p:pic>
              <p:nvPicPr>
                <p:cNvPr id="51" name="גרפיקה 20" descr="גבר עם מילוי מלא">
                  <a:extLst>
                    <a:ext uri="{FF2B5EF4-FFF2-40B4-BE49-F238E27FC236}">
                      <a16:creationId xmlns:a16="http://schemas.microsoft.com/office/drawing/2014/main" id="{6EE87B74-1DEE-106E-FFD9-720E3E23E2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94886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2" name="גרפיקה 22" descr="גבר עם מילוי מלא">
                  <a:extLst>
                    <a:ext uri="{FF2B5EF4-FFF2-40B4-BE49-F238E27FC236}">
                      <a16:creationId xmlns:a16="http://schemas.microsoft.com/office/drawing/2014/main" id="{D2D58AFB-5C02-8EF7-7EA0-BCB8132896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47995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3" name="גרפיקה 23" descr="גבר עם מילוי מלא">
                  <a:extLst>
                    <a:ext uri="{FF2B5EF4-FFF2-40B4-BE49-F238E27FC236}">
                      <a16:creationId xmlns:a16="http://schemas.microsoft.com/office/drawing/2014/main" id="{E523EE56-269C-B139-7433-582E158DA8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01104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4" name="גרפיקה 24" descr="גבר עם מילוי מלא">
                  <a:extLst>
                    <a:ext uri="{FF2B5EF4-FFF2-40B4-BE49-F238E27FC236}">
                      <a16:creationId xmlns:a16="http://schemas.microsoft.com/office/drawing/2014/main" id="{D0FB86CD-B6C0-0FD8-F8FD-04BC8BF762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360432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5" name="גרפיקה 25" descr="גבר עם מילוי מלא">
                  <a:extLst>
                    <a:ext uri="{FF2B5EF4-FFF2-40B4-BE49-F238E27FC236}">
                      <a16:creationId xmlns:a16="http://schemas.microsoft.com/office/drawing/2014/main" id="{E44E5D96-3B5C-B428-4FC9-9AE6AE061E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07322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6" name="גרפיקה 26" descr="גבר עם מילוי מלא">
                  <a:extLst>
                    <a:ext uri="{FF2B5EF4-FFF2-40B4-BE49-F238E27FC236}">
                      <a16:creationId xmlns:a16="http://schemas.microsoft.com/office/drawing/2014/main" id="{DBC2EA30-EAC5-3E08-7440-042016BEE7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54213" y="540909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" name="גרפיקה 27" descr="אישה עם מילוי מלא">
                  <a:extLst>
                    <a:ext uri="{FF2B5EF4-FFF2-40B4-BE49-F238E27FC236}">
                      <a16:creationId xmlns:a16="http://schemas.microsoft.com/office/drawing/2014/main" id="{66DFFB09-8B1C-CDDF-B72E-40C67B1E4D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74158" y="5791025"/>
                  <a:ext cx="396000" cy="396000"/>
                </a:xfrm>
                <a:prstGeom prst="rect">
                  <a:avLst/>
                </a:prstGeom>
              </p:spPr>
            </p:pic>
            <p:pic>
              <p:nvPicPr>
                <p:cNvPr id="58" name="גרפיקה 28" descr="אישה עם מילוי מלא">
                  <a:extLst>
                    <a:ext uri="{FF2B5EF4-FFF2-40B4-BE49-F238E27FC236}">
                      <a16:creationId xmlns:a16="http://schemas.microsoft.com/office/drawing/2014/main" id="{30C1F2EE-629A-482C-0A88-FAB0BBBC00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31752" y="5791025"/>
                  <a:ext cx="396000" cy="396000"/>
                </a:xfrm>
                <a:prstGeom prst="rect">
                  <a:avLst/>
                </a:prstGeom>
              </p:spPr>
            </p:pic>
            <p:pic>
              <p:nvPicPr>
                <p:cNvPr id="59" name="גרפיקה 29" descr="אישה עם מילוי מלא">
                  <a:extLst>
                    <a:ext uri="{FF2B5EF4-FFF2-40B4-BE49-F238E27FC236}">
                      <a16:creationId xmlns:a16="http://schemas.microsoft.com/office/drawing/2014/main" id="{E917D177-3863-3EC8-2BE0-15C019A320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89346" y="5791025"/>
                  <a:ext cx="396000" cy="396000"/>
                </a:xfrm>
                <a:prstGeom prst="rect">
                  <a:avLst/>
                </a:prstGeom>
              </p:spPr>
            </p:pic>
            <p:pic>
              <p:nvPicPr>
                <p:cNvPr id="60" name="גרפיקה 30" descr="אישה עם מילוי מלא">
                  <a:extLst>
                    <a:ext uri="{FF2B5EF4-FFF2-40B4-BE49-F238E27FC236}">
                      <a16:creationId xmlns:a16="http://schemas.microsoft.com/office/drawing/2014/main" id="{B96FCCD7-D3DE-204A-6442-720930C366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46940" y="5791025"/>
                  <a:ext cx="396000" cy="396000"/>
                </a:xfrm>
                <a:prstGeom prst="rect">
                  <a:avLst/>
                </a:prstGeom>
              </p:spPr>
            </p:pic>
            <p:pic>
              <p:nvPicPr>
                <p:cNvPr id="61" name="גרפיקה 31" descr="אישה עם מילוי מלא">
                  <a:extLst>
                    <a:ext uri="{FF2B5EF4-FFF2-40B4-BE49-F238E27FC236}">
                      <a16:creationId xmlns:a16="http://schemas.microsoft.com/office/drawing/2014/main" id="{A0201CFE-7EB3-B3A0-7289-E68C20C261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04534" y="5791025"/>
                  <a:ext cx="396000" cy="396000"/>
                </a:xfrm>
                <a:prstGeom prst="rect">
                  <a:avLst/>
                </a:prstGeom>
              </p:spPr>
            </p:pic>
            <p:pic>
              <p:nvPicPr>
                <p:cNvPr id="62" name="גרפיקה 32" descr="אישה עם מילוי מלא">
                  <a:extLst>
                    <a:ext uri="{FF2B5EF4-FFF2-40B4-BE49-F238E27FC236}">
                      <a16:creationId xmlns:a16="http://schemas.microsoft.com/office/drawing/2014/main" id="{6784014D-C924-09A5-AA0C-A3684B7E7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362128" y="5791025"/>
                  <a:ext cx="396000" cy="396000"/>
                </a:xfrm>
                <a:prstGeom prst="rect">
                  <a:avLst/>
                </a:prstGeom>
              </p:spPr>
            </p:pic>
            <p:cxnSp>
              <p:nvCxnSpPr>
                <p:cNvPr id="63" name="מחבר ישר 3172">
                  <a:extLst>
                    <a:ext uri="{FF2B5EF4-FFF2-40B4-BE49-F238E27FC236}">
                      <a16:creationId xmlns:a16="http://schemas.microsoft.com/office/drawing/2014/main" id="{A14ED512-985E-96F7-DB64-A3A28A0A27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684402" y="6175831"/>
                  <a:ext cx="1949372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39">
                <a:extLst>
                  <a:ext uri="{FF2B5EF4-FFF2-40B4-BE49-F238E27FC236}">
                    <a16:creationId xmlns:a16="http://schemas.microsoft.com/office/drawing/2014/main" id="{03FFE83B-BBA8-691A-0FEF-C0A66E81D4AA}"/>
                  </a:ext>
                </a:extLst>
              </p:cNvPr>
              <p:cNvSpPr txBox="1"/>
              <p:nvPr/>
            </p:nvSpPr>
            <p:spPr>
              <a:xfrm>
                <a:off x="8251028" y="5930640"/>
                <a:ext cx="1512000" cy="468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24% מסך המכירות בשנת 2023 הם של מוצר 5</a:t>
                </a:r>
              </a:p>
            </p:txBody>
          </p:sp>
        </p:grpSp>
        <p:grpSp>
          <p:nvGrpSpPr>
            <p:cNvPr id="13" name="Group 18">
              <a:extLst>
                <a:ext uri="{FF2B5EF4-FFF2-40B4-BE49-F238E27FC236}">
                  <a16:creationId xmlns:a16="http://schemas.microsoft.com/office/drawing/2014/main" id="{66E0516C-FC22-D0FD-C50F-87651D828C15}"/>
                </a:ext>
              </a:extLst>
            </p:cNvPr>
            <p:cNvGrpSpPr/>
            <p:nvPr/>
          </p:nvGrpSpPr>
          <p:grpSpPr>
            <a:xfrm>
              <a:off x="5103326" y="4251657"/>
              <a:ext cx="2232000" cy="2128453"/>
              <a:chOff x="5103326" y="4270187"/>
              <a:chExt cx="2232000" cy="2128453"/>
            </a:xfrm>
          </p:grpSpPr>
          <p:grpSp>
            <p:nvGrpSpPr>
              <p:cNvPr id="37" name="Group 45">
                <a:extLst>
                  <a:ext uri="{FF2B5EF4-FFF2-40B4-BE49-F238E27FC236}">
                    <a16:creationId xmlns:a16="http://schemas.microsoft.com/office/drawing/2014/main" id="{ED3CBB8C-8116-C9BA-BF66-6219E0739184}"/>
                  </a:ext>
                </a:extLst>
              </p:cNvPr>
              <p:cNvGrpSpPr/>
              <p:nvPr/>
            </p:nvGrpSpPr>
            <p:grpSpPr>
              <a:xfrm>
                <a:off x="5103326" y="4270187"/>
                <a:ext cx="2232000" cy="1537498"/>
                <a:chOff x="5019793" y="4679002"/>
                <a:chExt cx="2232000" cy="1537498"/>
              </a:xfrm>
            </p:grpSpPr>
            <p:grpSp>
              <p:nvGrpSpPr>
                <p:cNvPr id="39" name="קבוצה 3184">
                  <a:extLst>
                    <a:ext uri="{FF2B5EF4-FFF2-40B4-BE49-F238E27FC236}">
                      <a16:creationId xmlns:a16="http://schemas.microsoft.com/office/drawing/2014/main" id="{0B62830D-2674-BC9E-C873-18BCF3770FFE}"/>
                    </a:ext>
                  </a:extLst>
                </p:cNvPr>
                <p:cNvGrpSpPr/>
                <p:nvPr/>
              </p:nvGrpSpPr>
              <p:grpSpPr>
                <a:xfrm>
                  <a:off x="5019793" y="4679002"/>
                  <a:ext cx="2232000" cy="1537498"/>
                  <a:chOff x="6811228" y="4656995"/>
                  <a:chExt cx="2232000" cy="1537498"/>
                </a:xfrm>
              </p:grpSpPr>
              <p:sp>
                <p:nvSpPr>
                  <p:cNvPr id="42" name="Google Shape;3247;p46">
                    <a:extLst>
                      <a:ext uri="{FF2B5EF4-FFF2-40B4-BE49-F238E27FC236}">
                        <a16:creationId xmlns:a16="http://schemas.microsoft.com/office/drawing/2014/main" id="{0C82DA0E-F63B-14D4-3398-B0DF5792008E}"/>
                      </a:ext>
                    </a:extLst>
                  </p:cNvPr>
                  <p:cNvSpPr/>
                  <p:nvPr/>
                </p:nvSpPr>
                <p:spPr>
                  <a:xfrm>
                    <a:off x="6811228" y="4656995"/>
                    <a:ext cx="2232000" cy="540000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>
                    <a:noFill/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defTabSz="914400" rtl="1" eaLnBrk="1" fontAlgn="auto" latinLnBrk="0" hangingPunct="1">
                      <a:lnSpc>
                        <a:spcPct val="107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100"/>
                      <a:buFont typeface="Arial"/>
                      <a:buNone/>
                      <a:tabLst/>
                      <a:defRPr/>
                    </a:pPr>
                    <a:r>
                      <a:rPr kumimoji="0" lang="he-IL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 Con" panose="00000500000000000000" pitchFamily="50" charset="-79"/>
                        <a:ea typeface="+mn-ea"/>
                        <a:cs typeface="Fb Jabutinski HebEng Con" panose="00000500000000000000" pitchFamily="50" charset="-79"/>
                        <a:sym typeface="Arial"/>
                      </a:rPr>
                      <a:t>מגמה</a:t>
                    </a:r>
                    <a:endParaRPr kumimoji="0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b Jabutinski HebEng Con" panose="00000500000000000000" pitchFamily="50" charset="-79"/>
                      <a:ea typeface="Arial"/>
                      <a:cs typeface="Fb Jabutinski HebEng Con" panose="00000500000000000000" pitchFamily="50" charset="-79"/>
                      <a:sym typeface="Arial"/>
                    </a:endParaRPr>
                  </a:p>
                </p:txBody>
              </p:sp>
              <p:sp>
                <p:nvSpPr>
                  <p:cNvPr id="43" name="Google Shape;3254;p46">
                    <a:extLst>
                      <a:ext uri="{FF2B5EF4-FFF2-40B4-BE49-F238E27FC236}">
                        <a16:creationId xmlns:a16="http://schemas.microsoft.com/office/drawing/2014/main" id="{B7A6E111-442B-9341-47B2-115AE7507342}"/>
                      </a:ext>
                    </a:extLst>
                  </p:cNvPr>
                  <p:cNvSpPr/>
                  <p:nvPr/>
                </p:nvSpPr>
                <p:spPr>
                  <a:xfrm>
                    <a:off x="7002530" y="5462092"/>
                    <a:ext cx="1852795" cy="6128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03120" h="663673" extrusionOk="0">
                        <a:moveTo>
                          <a:pt x="0" y="663673"/>
                        </a:moveTo>
                        <a:cubicBezTo>
                          <a:pt x="224790" y="532228"/>
                          <a:pt x="449580" y="400783"/>
                          <a:pt x="693420" y="297913"/>
                        </a:cubicBezTo>
                        <a:cubicBezTo>
                          <a:pt x="937260" y="195043"/>
                          <a:pt x="1228090" y="95983"/>
                          <a:pt x="1463040" y="46453"/>
                        </a:cubicBezTo>
                        <a:cubicBezTo>
                          <a:pt x="1697990" y="-3077"/>
                          <a:pt x="1900555" y="-1172"/>
                          <a:pt x="2103120" y="733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FFFFFF"/>
                      </a:buClr>
                      <a:buSzPts val="1800"/>
                      <a:buFont typeface="Calibri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b Jabutinski HebEng Con" panose="00000500000000000000" pitchFamily="50" charset="-79"/>
                      <a:ea typeface="Arial"/>
                      <a:cs typeface="Fb Jabutinski HebEng Con" panose="00000500000000000000" pitchFamily="50" charset="-79"/>
                      <a:sym typeface="Arial"/>
                    </a:endParaRPr>
                  </a:p>
                </p:txBody>
              </p:sp>
              <p:pic>
                <p:nvPicPr>
                  <p:cNvPr id="44" name="גרפיקה 39" descr="אישה עם מילוי מלא">
                    <a:extLst>
                      <a:ext uri="{FF2B5EF4-FFF2-40B4-BE49-F238E27FC236}">
                        <a16:creationId xmlns:a16="http://schemas.microsoft.com/office/drawing/2014/main" id="{CF9F553D-A7FB-F4E1-EC23-6A7B13642A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122902" y="5970622"/>
                    <a:ext cx="216000" cy="216000"/>
                  </a:xfrm>
                  <a:prstGeom prst="rect">
                    <a:avLst/>
                  </a:prstGeom>
                </p:spPr>
              </p:pic>
              <p:pic>
                <p:nvPicPr>
                  <p:cNvPr id="45" name="גרפיקה 40" descr="אישה עם מילוי מלא">
                    <a:extLst>
                      <a:ext uri="{FF2B5EF4-FFF2-40B4-BE49-F238E27FC236}">
                        <a16:creationId xmlns:a16="http://schemas.microsoft.com/office/drawing/2014/main" id="{0A18A2E8-5CFD-A73A-ABAB-21F70C7CC3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384419" y="5834493"/>
                    <a:ext cx="360000" cy="360000"/>
                  </a:xfrm>
                  <a:prstGeom prst="rect">
                    <a:avLst/>
                  </a:prstGeom>
                </p:spPr>
              </p:pic>
              <p:pic>
                <p:nvPicPr>
                  <p:cNvPr id="46" name="גרפיקה 41" descr="אישה עם מילוי מלא">
                    <a:extLst>
                      <a:ext uri="{FF2B5EF4-FFF2-40B4-BE49-F238E27FC236}">
                        <a16:creationId xmlns:a16="http://schemas.microsoft.com/office/drawing/2014/main" id="{EE73515B-9389-383D-3578-586B4A06C0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rcRect l="23553" r="21408"/>
                  <a:stretch/>
                </p:blipFill>
                <p:spPr>
                  <a:xfrm>
                    <a:off x="8492972" y="5472544"/>
                    <a:ext cx="396276" cy="720000"/>
                  </a:xfrm>
                  <a:prstGeom prst="rect">
                    <a:avLst/>
                  </a:prstGeom>
                </p:spPr>
              </p:pic>
              <p:cxnSp>
                <p:nvCxnSpPr>
                  <p:cNvPr id="47" name="מחבר ישר 3171">
                    <a:extLst>
                      <a:ext uri="{FF2B5EF4-FFF2-40B4-BE49-F238E27FC236}">
                        <a16:creationId xmlns:a16="http://schemas.microsoft.com/office/drawing/2014/main" id="{E62D1E43-815F-3A0F-2713-3C2F3557A6A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952542" y="6176846"/>
                    <a:ext cx="1949372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40" name="גרפיקה 41" descr="אישה עם מילוי מלא">
                  <a:extLst>
                    <a:ext uri="{FF2B5EF4-FFF2-40B4-BE49-F238E27FC236}">
                      <a16:creationId xmlns:a16="http://schemas.microsoft.com/office/drawing/2014/main" id="{30888A43-075D-9505-2A92-95144786A2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rcRect l="23553" r="21408"/>
                <a:stretch/>
              </p:blipFill>
              <p:spPr>
                <a:xfrm>
                  <a:off x="6334824" y="5600911"/>
                  <a:ext cx="338810" cy="615589"/>
                </a:xfrm>
                <a:prstGeom prst="rect">
                  <a:avLst/>
                </a:prstGeom>
              </p:spPr>
            </p:pic>
            <p:pic>
              <p:nvPicPr>
                <p:cNvPr id="41" name="גרפיקה 41" descr="אישה עם מילוי מלא">
                  <a:extLst>
                    <a:ext uri="{FF2B5EF4-FFF2-40B4-BE49-F238E27FC236}">
                      <a16:creationId xmlns:a16="http://schemas.microsoft.com/office/drawing/2014/main" id="{3507C532-0C0D-08D2-B978-EBEE5BE86F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rcRect l="23553" r="21408"/>
                <a:stretch/>
              </p:blipFill>
              <p:spPr>
                <a:xfrm>
                  <a:off x="6009404" y="5737879"/>
                  <a:ext cx="257581" cy="468000"/>
                </a:xfrm>
                <a:prstGeom prst="rect">
                  <a:avLst/>
                </a:prstGeom>
              </p:spPr>
            </p:pic>
          </p:grpSp>
          <p:sp>
            <p:nvSpPr>
              <p:cNvPr id="38" name="TextBox 10">
                <a:extLst>
                  <a:ext uri="{FF2B5EF4-FFF2-40B4-BE49-F238E27FC236}">
                    <a16:creationId xmlns:a16="http://schemas.microsoft.com/office/drawing/2014/main" id="{21F1132D-4889-C10E-3D3D-354D17CA0570}"/>
                  </a:ext>
                </a:extLst>
              </p:cNvPr>
              <p:cNvSpPr txBox="1"/>
              <p:nvPr/>
            </p:nvSpPr>
            <p:spPr>
              <a:xfrm>
                <a:off x="5463326" y="5930640"/>
                <a:ext cx="1512000" cy="468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מחודש מאי חלה מגמת עלייה במכירות של מוצר 5</a:t>
                </a: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A35C8BB4-7637-9197-433A-410D8B9A20C6}"/>
                </a:ext>
              </a:extLst>
            </p:cNvPr>
            <p:cNvGrpSpPr/>
            <p:nvPr/>
          </p:nvGrpSpPr>
          <p:grpSpPr>
            <a:xfrm>
              <a:off x="2315624" y="4251657"/>
              <a:ext cx="2232000" cy="2128453"/>
              <a:chOff x="2315624" y="4270187"/>
              <a:chExt cx="2232000" cy="2128453"/>
            </a:xfrm>
          </p:grpSpPr>
          <p:grpSp>
            <p:nvGrpSpPr>
              <p:cNvPr id="15" name="קבוצה 3183">
                <a:extLst>
                  <a:ext uri="{FF2B5EF4-FFF2-40B4-BE49-F238E27FC236}">
                    <a16:creationId xmlns:a16="http://schemas.microsoft.com/office/drawing/2014/main" id="{A7A9ED3A-113E-A2C1-5A41-AE0518E99F82}"/>
                  </a:ext>
                </a:extLst>
              </p:cNvPr>
              <p:cNvGrpSpPr/>
              <p:nvPr/>
            </p:nvGrpSpPr>
            <p:grpSpPr>
              <a:xfrm>
                <a:off x="2315624" y="4270187"/>
                <a:ext cx="2232000" cy="1529804"/>
                <a:chOff x="4204125" y="4656995"/>
                <a:chExt cx="2232000" cy="1529804"/>
              </a:xfrm>
            </p:grpSpPr>
            <p:sp>
              <p:nvSpPr>
                <p:cNvPr id="17" name="Google Shape;3168;p46">
                  <a:extLst>
                    <a:ext uri="{FF2B5EF4-FFF2-40B4-BE49-F238E27FC236}">
                      <a16:creationId xmlns:a16="http://schemas.microsoft.com/office/drawing/2014/main" id="{6A40E951-F4A8-63AF-1AE3-4E9F63A06EDE}"/>
                    </a:ext>
                  </a:extLst>
                </p:cNvPr>
                <p:cNvSpPr/>
                <p:nvPr/>
              </p:nvSpPr>
              <p:spPr>
                <a:xfrm>
                  <a:off x="4204125" y="4656995"/>
                  <a:ext cx="2232000" cy="54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>
                  <a:noFill/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7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ts val="1100"/>
                    <a:buFont typeface="Arial"/>
                    <a:buNone/>
                    <a:tabLst/>
                    <a:defRPr/>
                  </a:pPr>
                  <a:r>
                    <a:rPr kumimoji="0" lang="he-IL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b Jabutinski HebEng Con" panose="00000500000000000000" pitchFamily="50" charset="-79"/>
                      <a:ea typeface="+mn-ea"/>
                      <a:cs typeface="Fb Jabutinski HebEng Con" panose="00000500000000000000" pitchFamily="50" charset="-79"/>
                      <a:sym typeface="Arial"/>
                    </a:rPr>
                    <a:t>קשר</a:t>
                  </a:r>
                  <a:endParaRPr kumimoji="0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Arial"/>
                    <a:cs typeface="Fb Jabutinski HebEng Con" panose="00000500000000000000" pitchFamily="50" charset="-79"/>
                    <a:sym typeface="Arial"/>
                  </a:endParaRPr>
                </a:p>
              </p:txBody>
            </p:sp>
            <p:grpSp>
              <p:nvGrpSpPr>
                <p:cNvPr id="19" name="קבוצה 53">
                  <a:extLst>
                    <a:ext uri="{FF2B5EF4-FFF2-40B4-BE49-F238E27FC236}">
                      <a16:creationId xmlns:a16="http://schemas.microsoft.com/office/drawing/2014/main" id="{932ECB7F-F8D6-81A2-92AC-FFB7E34152BF}"/>
                    </a:ext>
                  </a:extLst>
                </p:cNvPr>
                <p:cNvGrpSpPr/>
                <p:nvPr/>
              </p:nvGrpSpPr>
              <p:grpSpPr>
                <a:xfrm>
                  <a:off x="4444928" y="5642976"/>
                  <a:ext cx="1755418" cy="543823"/>
                  <a:chOff x="9890350" y="5752400"/>
                  <a:chExt cx="1755418" cy="543823"/>
                </a:xfrm>
              </p:grpSpPr>
              <p:pic>
                <p:nvPicPr>
                  <p:cNvPr id="29" name="גרפיקה 45" descr="גבר עם מילוי מלא">
                    <a:extLst>
                      <a:ext uri="{FF2B5EF4-FFF2-40B4-BE49-F238E27FC236}">
                        <a16:creationId xmlns:a16="http://schemas.microsoft.com/office/drawing/2014/main" id="{04B899F9-10A4-EA52-ACC4-C310F670F0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90350" y="6008223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0" name="גרפיקה 46" descr="גבר עם מילוי מלא">
                    <a:extLst>
                      <a:ext uri="{FF2B5EF4-FFF2-40B4-BE49-F238E27FC236}">
                        <a16:creationId xmlns:a16="http://schemas.microsoft.com/office/drawing/2014/main" id="{9A656516-9DC8-1153-FB82-BC6784AF5C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99981" y="5976494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1" name="גרפיקה 47" descr="גבר עם מילוי מלא">
                    <a:extLst>
                      <a:ext uri="{FF2B5EF4-FFF2-40B4-BE49-F238E27FC236}">
                        <a16:creationId xmlns:a16="http://schemas.microsoft.com/office/drawing/2014/main" id="{D62A8155-F9C8-B52E-ACAE-FB06A850F4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09612" y="5933976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2" name="גרפיקה 48" descr="גבר עם מילוי מלא">
                    <a:extLst>
                      <a:ext uri="{FF2B5EF4-FFF2-40B4-BE49-F238E27FC236}">
                        <a16:creationId xmlns:a16="http://schemas.microsoft.com/office/drawing/2014/main" id="{860A40C4-098E-C9B8-A07D-DC16A90DD1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519243" y="5896400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3" name="גרפיקה 49" descr="גבר עם מילוי מלא">
                    <a:extLst>
                      <a:ext uri="{FF2B5EF4-FFF2-40B4-BE49-F238E27FC236}">
                        <a16:creationId xmlns:a16="http://schemas.microsoft.com/office/drawing/2014/main" id="{145669FC-2B44-53F6-2243-72108E3E1C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728874" y="5860570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4" name="גרפיקה 50" descr="גבר עם מילוי מלא">
                    <a:extLst>
                      <a:ext uri="{FF2B5EF4-FFF2-40B4-BE49-F238E27FC236}">
                        <a16:creationId xmlns:a16="http://schemas.microsoft.com/office/drawing/2014/main" id="{E0D8BF8F-EFA8-CF29-5A62-AE5A60454D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938505" y="5815409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5" name="גרפיקה 51" descr="גבר עם מילוי מלא">
                    <a:extLst>
                      <a:ext uri="{FF2B5EF4-FFF2-40B4-BE49-F238E27FC236}">
                        <a16:creationId xmlns:a16="http://schemas.microsoft.com/office/drawing/2014/main" id="{3151B9AD-B929-EC93-21F4-DC2F0B2B4A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148136" y="5785038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36" name="גרפיקה 52" descr="גבר עם מילוי מלא">
                    <a:extLst>
                      <a:ext uri="{FF2B5EF4-FFF2-40B4-BE49-F238E27FC236}">
                        <a16:creationId xmlns:a16="http://schemas.microsoft.com/office/drawing/2014/main" id="{AD043AA9-61F0-9DC7-C22D-852008BDC7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57768" y="5752400"/>
                    <a:ext cx="288000" cy="2880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0" name="קבוצה 54">
                  <a:extLst>
                    <a:ext uri="{FF2B5EF4-FFF2-40B4-BE49-F238E27FC236}">
                      <a16:creationId xmlns:a16="http://schemas.microsoft.com/office/drawing/2014/main" id="{31F51109-8CBD-5CC9-0CDE-1AB2F5F9E91F}"/>
                    </a:ext>
                  </a:extLst>
                </p:cNvPr>
                <p:cNvGrpSpPr/>
                <p:nvPr/>
              </p:nvGrpSpPr>
              <p:grpSpPr>
                <a:xfrm>
                  <a:off x="4442416" y="5299102"/>
                  <a:ext cx="1755418" cy="497168"/>
                  <a:chOff x="9890350" y="5752400"/>
                  <a:chExt cx="1755418" cy="497168"/>
                </a:xfrm>
              </p:grpSpPr>
              <p:pic>
                <p:nvPicPr>
                  <p:cNvPr id="21" name="גרפיקה 55" descr="גבר עם מילוי מלא">
                    <a:extLst>
                      <a:ext uri="{FF2B5EF4-FFF2-40B4-BE49-F238E27FC236}">
                        <a16:creationId xmlns:a16="http://schemas.microsoft.com/office/drawing/2014/main" id="{8803F66E-4B12-0357-B4BE-6871809343B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90350" y="5961568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2" name="גרפיקה 56" descr="גבר עם מילוי מלא">
                    <a:extLst>
                      <a:ext uri="{FF2B5EF4-FFF2-40B4-BE49-F238E27FC236}">
                        <a16:creationId xmlns:a16="http://schemas.microsoft.com/office/drawing/2014/main" id="{226E3540-E39C-44BB-4FB7-3D1E2FC996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099981" y="5920508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3" name="גרפיקה 57" descr="גבר עם מילוי מלא">
                    <a:extLst>
                      <a:ext uri="{FF2B5EF4-FFF2-40B4-BE49-F238E27FC236}">
                        <a16:creationId xmlns:a16="http://schemas.microsoft.com/office/drawing/2014/main" id="{A7DC1BDB-D8EA-522A-5342-6D27A1680E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09612" y="5877990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4" name="גרפיקה 58" descr="גבר עם מילוי מלא">
                    <a:extLst>
                      <a:ext uri="{FF2B5EF4-FFF2-40B4-BE49-F238E27FC236}">
                        <a16:creationId xmlns:a16="http://schemas.microsoft.com/office/drawing/2014/main" id="{C6814B96-D1E0-7FC6-A056-245A416DAB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519243" y="5859076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5" name="גרפיקה 59" descr="גבר עם מילוי מלא">
                    <a:extLst>
                      <a:ext uri="{FF2B5EF4-FFF2-40B4-BE49-F238E27FC236}">
                        <a16:creationId xmlns:a16="http://schemas.microsoft.com/office/drawing/2014/main" id="{6B959D10-F040-7039-59B2-9ED96421CC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728874" y="5832577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6" name="גרפיקה 60" descr="גבר עם מילוי מלא">
                    <a:extLst>
                      <a:ext uri="{FF2B5EF4-FFF2-40B4-BE49-F238E27FC236}">
                        <a16:creationId xmlns:a16="http://schemas.microsoft.com/office/drawing/2014/main" id="{6E0AB896-3746-6101-5808-152D6D5E459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938505" y="5796747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7" name="גרפיקה 61" descr="גבר עם מילוי מלא">
                    <a:extLst>
                      <a:ext uri="{FF2B5EF4-FFF2-40B4-BE49-F238E27FC236}">
                        <a16:creationId xmlns:a16="http://schemas.microsoft.com/office/drawing/2014/main" id="{AE96B8BD-CE4B-B0F6-6379-81E3E739CA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148136" y="5766376"/>
                    <a:ext cx="288000" cy="288000"/>
                  </a:xfrm>
                  <a:prstGeom prst="rect">
                    <a:avLst/>
                  </a:prstGeom>
                </p:spPr>
              </p:pic>
              <p:pic>
                <p:nvPicPr>
                  <p:cNvPr id="28" name="גרפיקה 62" descr="גבר עם מילוי מלא">
                    <a:extLst>
                      <a:ext uri="{FF2B5EF4-FFF2-40B4-BE49-F238E27FC236}">
                        <a16:creationId xmlns:a16="http://schemas.microsoft.com/office/drawing/2014/main" id="{B35FB59A-DACF-E46E-093D-94DCE4B73A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357768" y="5752400"/>
                    <a:ext cx="288000" cy="288000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8" name="מחבר ישר 44">
                  <a:extLst>
                    <a:ext uri="{FF2B5EF4-FFF2-40B4-BE49-F238E27FC236}">
                      <a16:creationId xmlns:a16="http://schemas.microsoft.com/office/drawing/2014/main" id="{38D077CA-3717-4869-4086-562290EB67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45439" y="6175493"/>
                  <a:ext cx="1949372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C6C776DB-7216-9CBA-1277-5F3D9821D733}"/>
                  </a:ext>
                </a:extLst>
              </p:cNvPr>
              <p:cNvSpPr txBox="1"/>
              <p:nvPr/>
            </p:nvSpPr>
            <p:spPr>
              <a:xfrm>
                <a:off x="2675624" y="5930640"/>
                <a:ext cx="1512000" cy="468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Open Sans"/>
                    <a:cs typeface="Fb Jabutinski HebEng Con" panose="00000500000000000000" pitchFamily="50" charset="-79"/>
                    <a:sym typeface="Open Sans"/>
                  </a:rPr>
                  <a:t>כשהמכירות של מוצר 2 יורדות המכירות של מוצר 5 עולות</a:t>
                </a:r>
              </a:p>
            </p:txBody>
          </p:sp>
        </p:grpSp>
      </p:grpSp>
      <p:pic>
        <p:nvPicPr>
          <p:cNvPr id="3" name="Shape 12" descr="תמונה שמכילה עיגול, גופן, גרפיקה, לוגו&#10;&#10;התיאור נוצר באופן אוטומטי">
            <a:hlinkClick r:id="rId24"/>
            <a:extLst>
              <a:ext uri="{FF2B5EF4-FFF2-40B4-BE49-F238E27FC236}">
                <a16:creationId xmlns:a16="http://schemas.microsoft.com/office/drawing/2014/main" id="{05CDF6B5-7177-7FA1-59DE-36BDA5806D83}"/>
              </a:ext>
            </a:extLst>
          </p:cNvPr>
          <p:cNvPicPr preferRelativeResize="0"/>
          <p:nvPr/>
        </p:nvPicPr>
        <p:blipFill rotWithShape="1">
          <a:blip r:embed="rId25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" name="Google Shape;3001;p98">
            <a:extLst>
              <a:ext uri="{FF2B5EF4-FFF2-40B4-BE49-F238E27FC236}">
                <a16:creationId xmlns:a16="http://schemas.microsoft.com/office/drawing/2014/main" id="{ECAF7104-7005-2A57-25B0-F21551CE2C81}"/>
              </a:ext>
            </a:extLst>
          </p:cNvPr>
          <p:cNvSpPr txBox="1"/>
          <p:nvPr/>
        </p:nvSpPr>
        <p:spPr>
          <a:xfrm flipH="1">
            <a:off x="2616121" y="-6868"/>
            <a:ext cx="957519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מה קרה?</a:t>
            </a:r>
          </a:p>
        </p:txBody>
      </p:sp>
      <p:cxnSp>
        <p:nvCxnSpPr>
          <p:cNvPr id="103" name="Google Shape;3002;p98">
            <a:extLst>
              <a:ext uri="{FF2B5EF4-FFF2-40B4-BE49-F238E27FC236}">
                <a16:creationId xmlns:a16="http://schemas.microsoft.com/office/drawing/2014/main" id="{C710568D-5B5D-1582-72F6-4601EF4358DA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" name="Google Shape;3002;p98">
            <a:extLst>
              <a:ext uri="{FF2B5EF4-FFF2-40B4-BE49-F238E27FC236}">
                <a16:creationId xmlns:a16="http://schemas.microsoft.com/office/drawing/2014/main" id="{E3FDAE74-16D4-3FE9-889A-15B6E9AC720E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6084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תיבת טקסט 3">
            <a:extLst>
              <a:ext uri="{FF2B5EF4-FFF2-40B4-BE49-F238E27FC236}">
                <a16:creationId xmlns:a16="http://schemas.microsoft.com/office/drawing/2014/main" id="{83685230-6B1E-A0B5-2A3E-D25F85C41AFE}"/>
              </a:ext>
            </a:extLst>
          </p:cNvPr>
          <p:cNvSpPr txBox="1"/>
          <p:nvPr/>
        </p:nvSpPr>
        <p:spPr>
          <a:xfrm>
            <a:off x="2616121" y="65238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אנחנו צריכים נקודת השוואה כדי להפוך סתם נתון לסיפור</a:t>
            </a:r>
          </a:p>
        </p:txBody>
      </p:sp>
      <p:sp>
        <p:nvSpPr>
          <p:cNvPr id="2" name="Rectangle 33">
            <a:extLst>
              <a:ext uri="{FF2B5EF4-FFF2-40B4-BE49-F238E27FC236}">
                <a16:creationId xmlns:a16="http://schemas.microsoft.com/office/drawing/2014/main" id="{715F651D-15BC-2A47-C9D5-1186BF6DAA90}"/>
              </a:ext>
            </a:extLst>
          </p:cNvPr>
          <p:cNvSpPr/>
          <p:nvPr/>
        </p:nvSpPr>
        <p:spPr>
          <a:xfrm>
            <a:off x="2193188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554;p10">
            <a:extLst>
              <a:ext uri="{FF2B5EF4-FFF2-40B4-BE49-F238E27FC236}">
                <a16:creationId xmlns:a16="http://schemas.microsoft.com/office/drawing/2014/main" id="{19B6597C-DB6E-DB4D-CC49-8C38ECEC65D0}"/>
              </a:ext>
            </a:extLst>
          </p:cNvPr>
          <p:cNvSpPr txBox="1"/>
          <p:nvPr/>
        </p:nvSpPr>
        <p:spPr>
          <a:xfrm>
            <a:off x="218352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solidFill>
                  <a:srgbClr val="7FFF00"/>
                </a:solidFill>
                <a:latin typeface="Fb Jabutinski HebEng Con Bold" pitchFamily="2" charset="-79"/>
                <a:cs typeface="Fb Jabutinski HebEng Con Bold" pitchFamily="2" charset="-79"/>
                <a:sym typeface="Open Sans"/>
              </a:rPr>
              <a:t>השוואה</a:t>
            </a:r>
            <a:endParaRPr sz="1400" dirty="0">
              <a:solidFill>
                <a:srgbClr val="7FFF00"/>
              </a:solidFill>
              <a:latin typeface="Fb Jabutinski HebEng Con Bold" pitchFamily="2" charset="-79"/>
              <a:cs typeface="Fb Jabutinski HebEng Con Bold" pitchFamily="2" charset="-79"/>
              <a:sym typeface="Open Sans"/>
            </a:endParaRPr>
          </a:p>
        </p:txBody>
      </p:sp>
      <p:sp>
        <p:nvSpPr>
          <p:cNvPr id="5" name="Google Shape;1548;p10">
            <a:extLst>
              <a:ext uri="{FF2B5EF4-FFF2-40B4-BE49-F238E27FC236}">
                <a16:creationId xmlns:a16="http://schemas.microsoft.com/office/drawing/2014/main" id="{464B9B1B-4B4C-21F2-E1CB-B9933104C3AA}"/>
              </a:ext>
            </a:extLst>
          </p:cNvPr>
          <p:cNvSpPr txBox="1"/>
          <p:nvPr/>
        </p:nvSpPr>
        <p:spPr>
          <a:xfrm>
            <a:off x="163546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הקשר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sp>
        <p:nvSpPr>
          <p:cNvPr id="6" name="Google Shape;1548;p10">
            <a:extLst>
              <a:ext uri="{FF2B5EF4-FFF2-40B4-BE49-F238E27FC236}">
                <a16:creationId xmlns:a16="http://schemas.microsoft.com/office/drawing/2014/main" id="{4BDF22C1-F9E3-6385-F509-BA3B57325D04}"/>
              </a:ext>
            </a:extLst>
          </p:cNvPr>
          <p:cNvSpPr txBox="1"/>
          <p:nvPr/>
        </p:nvSpPr>
        <p:spPr>
          <a:xfrm>
            <a:off x="-869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7" name="Google Shape;1548;p10">
            <a:extLst>
              <a:ext uri="{FF2B5EF4-FFF2-40B4-BE49-F238E27FC236}">
                <a16:creationId xmlns:a16="http://schemas.microsoft.com/office/drawing/2014/main" id="{CC27ACE8-2DB6-407F-0656-E6FEFBCE80C5}"/>
              </a:ext>
            </a:extLst>
          </p:cNvPr>
          <p:cNvSpPr txBox="1"/>
          <p:nvPr/>
        </p:nvSpPr>
        <p:spPr>
          <a:xfrm>
            <a:off x="539358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הסבר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93" name="מחבר ישר 92">
            <a:extLst>
              <a:ext uri="{FF2B5EF4-FFF2-40B4-BE49-F238E27FC236}">
                <a16:creationId xmlns:a16="http://schemas.microsoft.com/office/drawing/2014/main" id="{466FCD2A-7B3E-310A-BC3A-B01F031E1FCC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מחבר ישר 10">
            <a:extLst>
              <a:ext uri="{FF2B5EF4-FFF2-40B4-BE49-F238E27FC236}">
                <a16:creationId xmlns:a16="http://schemas.microsoft.com/office/drawing/2014/main" id="{0809AB5A-B978-ABB7-A85F-A383D61B6FA2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מחבר ישר 10">
            <a:extLst>
              <a:ext uri="{FF2B5EF4-FFF2-40B4-BE49-F238E27FC236}">
                <a16:creationId xmlns:a16="http://schemas.microsoft.com/office/drawing/2014/main" id="{7699A20D-08BC-64AC-6BC7-E0880CE31A9C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Google Shape;1548;p10">
            <a:extLst>
              <a:ext uri="{FF2B5EF4-FFF2-40B4-BE49-F238E27FC236}">
                <a16:creationId xmlns:a16="http://schemas.microsoft.com/office/drawing/2014/main" id="{843AD997-4E92-0435-F6CE-5CC6E640F83C}"/>
              </a:ext>
            </a:extLst>
          </p:cNvPr>
          <p:cNvSpPr txBox="1"/>
          <p:nvPr/>
        </p:nvSpPr>
        <p:spPr>
          <a:xfrm>
            <a:off x="108741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השפעה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97" name="מחבר ישר 10">
            <a:extLst>
              <a:ext uri="{FF2B5EF4-FFF2-40B4-BE49-F238E27FC236}">
                <a16:creationId xmlns:a16="http://schemas.microsoft.com/office/drawing/2014/main" id="{77902199-70AC-C150-10D2-B2EBF4596ADC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91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9B655-3CF0-FBC3-6F88-E265A59F9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1;p98">
            <a:extLst>
              <a:ext uri="{FF2B5EF4-FFF2-40B4-BE49-F238E27FC236}">
                <a16:creationId xmlns:a16="http://schemas.microsoft.com/office/drawing/2014/main" id="{D6469147-18BD-0F14-414F-650955A2C750}"/>
              </a:ext>
            </a:extLst>
          </p:cNvPr>
          <p:cNvSpPr txBox="1"/>
          <p:nvPr/>
        </p:nvSpPr>
        <p:spPr>
          <a:xfrm flipH="1">
            <a:off x="2616121" y="-6868"/>
            <a:ext cx="957519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מה קרה?</a:t>
            </a:r>
          </a:p>
        </p:txBody>
      </p:sp>
      <p:cxnSp>
        <p:nvCxnSpPr>
          <p:cNvPr id="3" name="Google Shape;3002;p98">
            <a:extLst>
              <a:ext uri="{FF2B5EF4-FFF2-40B4-BE49-F238E27FC236}">
                <a16:creationId xmlns:a16="http://schemas.microsoft.com/office/drawing/2014/main" id="{3FF1F8C9-78B7-BDF3-E73F-8A91923A465A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677269AF-5790-900D-A1BB-65B63512ACB4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5724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תיבת טקסט 3">
            <a:extLst>
              <a:ext uri="{FF2B5EF4-FFF2-40B4-BE49-F238E27FC236}">
                <a16:creationId xmlns:a16="http://schemas.microsoft.com/office/drawing/2014/main" id="{13D374E5-C691-0EE9-2E36-DFFA8CCACF65}"/>
              </a:ext>
            </a:extLst>
          </p:cNvPr>
          <p:cNvSpPr txBox="1"/>
          <p:nvPr/>
        </p:nvSpPr>
        <p:spPr>
          <a:xfrm>
            <a:off x="4957011" y="652384"/>
            <a:ext cx="723430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גרפים שונים חושפים סיפורים שונים | הרחיבו את נקודת המבט</a:t>
            </a:r>
          </a:p>
        </p:txBody>
      </p:sp>
      <p:pic>
        <p:nvPicPr>
          <p:cNvPr id="14" name="Shape 12" descr="תמונה שמכילה עיגול, גופן, גרפיקה, לוגו&#10;&#10;התיאור נוצר באופן אוטומטי">
            <a:hlinkClick r:id="rId2"/>
            <a:extLst>
              <a:ext uri="{FF2B5EF4-FFF2-40B4-BE49-F238E27FC236}">
                <a16:creationId xmlns:a16="http://schemas.microsoft.com/office/drawing/2014/main" id="{330D83AD-3209-33FD-3BF5-56B881CF57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9" name="Google Shape;3160;p46">
            <a:extLst>
              <a:ext uri="{FF2B5EF4-FFF2-40B4-BE49-F238E27FC236}">
                <a16:creationId xmlns:a16="http://schemas.microsoft.com/office/drawing/2014/main" id="{851CE354-8531-5526-9CC9-AD4EF2309746}"/>
              </a:ext>
            </a:extLst>
          </p:cNvPr>
          <p:cNvSpPr/>
          <p:nvPr/>
        </p:nvSpPr>
        <p:spPr>
          <a:xfrm>
            <a:off x="10050682" y="2457231"/>
            <a:ext cx="18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  <a:sym typeface="Arial"/>
              </a:rPr>
              <a:t>השוואה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111" name="Google Shape;3257;p46">
            <a:extLst>
              <a:ext uri="{FF2B5EF4-FFF2-40B4-BE49-F238E27FC236}">
                <a16:creationId xmlns:a16="http://schemas.microsoft.com/office/drawing/2014/main" id="{A909FB9C-D10B-E1D8-559A-57FDF85843BD}"/>
              </a:ext>
            </a:extLst>
          </p:cNvPr>
          <p:cNvSpPr/>
          <p:nvPr/>
        </p:nvSpPr>
        <p:spPr>
          <a:xfrm>
            <a:off x="7651148" y="2457231"/>
            <a:ext cx="18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  <a:sym typeface="Arial"/>
              </a:rPr>
              <a:t>דירוג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113" name="Google Shape;3257;p46">
            <a:extLst>
              <a:ext uri="{FF2B5EF4-FFF2-40B4-BE49-F238E27FC236}">
                <a16:creationId xmlns:a16="http://schemas.microsoft.com/office/drawing/2014/main" id="{72F97DFB-930B-B659-ED8D-66B9882122E0}"/>
              </a:ext>
            </a:extLst>
          </p:cNvPr>
          <p:cNvSpPr/>
          <p:nvPr/>
        </p:nvSpPr>
        <p:spPr>
          <a:xfrm>
            <a:off x="5150065" y="2457231"/>
            <a:ext cx="18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  <a:sym typeface="Arial"/>
              </a:rPr>
              <a:t>מרחק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115" name="Google Shape;3202;p46">
            <a:extLst>
              <a:ext uri="{FF2B5EF4-FFF2-40B4-BE49-F238E27FC236}">
                <a16:creationId xmlns:a16="http://schemas.microsoft.com/office/drawing/2014/main" id="{CD742355-7B18-3BC2-7354-A42437C8EDEE}"/>
              </a:ext>
            </a:extLst>
          </p:cNvPr>
          <p:cNvSpPr/>
          <p:nvPr/>
        </p:nvSpPr>
        <p:spPr>
          <a:xfrm>
            <a:off x="252123" y="2457231"/>
            <a:ext cx="1800000" cy="54000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  <a:sym typeface="Arial"/>
              </a:rPr>
              <a:t>חלק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  <a:sym typeface="Arial"/>
            </a:endParaRPr>
          </a:p>
        </p:txBody>
      </p:sp>
      <p:sp>
        <p:nvSpPr>
          <p:cNvPr id="117" name="Google Shape;3247;p46">
            <a:extLst>
              <a:ext uri="{FF2B5EF4-FFF2-40B4-BE49-F238E27FC236}">
                <a16:creationId xmlns:a16="http://schemas.microsoft.com/office/drawing/2014/main" id="{8EF7D187-6497-A46A-7CB4-541189CF6FE4}"/>
              </a:ext>
            </a:extLst>
          </p:cNvPr>
          <p:cNvSpPr/>
          <p:nvPr/>
        </p:nvSpPr>
        <p:spPr>
          <a:xfrm>
            <a:off x="2603437" y="2457231"/>
            <a:ext cx="1800000" cy="540000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n-ea"/>
                <a:cs typeface="Fb Jabutinski HebEng Black" panose="00000500000000000000" pitchFamily="50" charset="-79"/>
                <a:sym typeface="Arial"/>
              </a:rPr>
              <a:t>מגמה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lack" panose="00000500000000000000" pitchFamily="50" charset="-79"/>
              <a:ea typeface="+mn-ea"/>
              <a:cs typeface="Fb Jabutinski HebEng Black" panose="00000500000000000000" pitchFamily="50" charset="-79"/>
              <a:sym typeface="Arial"/>
            </a:endParaRPr>
          </a:p>
        </p:txBody>
      </p:sp>
      <p:cxnSp>
        <p:nvCxnSpPr>
          <p:cNvPr id="119" name="מחבר ישר 118">
            <a:extLst>
              <a:ext uri="{FF2B5EF4-FFF2-40B4-BE49-F238E27FC236}">
                <a16:creationId xmlns:a16="http://schemas.microsoft.com/office/drawing/2014/main" id="{CBAAB43A-1170-3533-B644-518FC6DC1688}"/>
              </a:ext>
            </a:extLst>
          </p:cNvPr>
          <p:cNvCxnSpPr>
            <a:cxnSpLocks/>
          </p:cNvCxnSpPr>
          <p:nvPr/>
        </p:nvCxnSpPr>
        <p:spPr>
          <a:xfrm>
            <a:off x="9704033" y="2198382"/>
            <a:ext cx="0" cy="36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ישר 119">
            <a:extLst>
              <a:ext uri="{FF2B5EF4-FFF2-40B4-BE49-F238E27FC236}">
                <a16:creationId xmlns:a16="http://schemas.microsoft.com/office/drawing/2014/main" id="{F20F07A1-5092-3197-2503-01BAB6A84B30}"/>
              </a:ext>
            </a:extLst>
          </p:cNvPr>
          <p:cNvCxnSpPr>
            <a:cxnSpLocks/>
          </p:cNvCxnSpPr>
          <p:nvPr/>
        </p:nvCxnSpPr>
        <p:spPr>
          <a:xfrm>
            <a:off x="7237691" y="2198382"/>
            <a:ext cx="0" cy="36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ישר 121">
            <a:extLst>
              <a:ext uri="{FF2B5EF4-FFF2-40B4-BE49-F238E27FC236}">
                <a16:creationId xmlns:a16="http://schemas.microsoft.com/office/drawing/2014/main" id="{AA8DBA9A-1765-4227-F412-E3732E3A0C09}"/>
              </a:ext>
            </a:extLst>
          </p:cNvPr>
          <p:cNvCxnSpPr>
            <a:cxnSpLocks/>
          </p:cNvCxnSpPr>
          <p:nvPr/>
        </p:nvCxnSpPr>
        <p:spPr>
          <a:xfrm>
            <a:off x="2305007" y="2198382"/>
            <a:ext cx="0" cy="36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מחבר ישר 129">
            <a:extLst>
              <a:ext uri="{FF2B5EF4-FFF2-40B4-BE49-F238E27FC236}">
                <a16:creationId xmlns:a16="http://schemas.microsoft.com/office/drawing/2014/main" id="{A56F76C4-CA29-9D02-F682-C83B3F6EFC16}"/>
              </a:ext>
            </a:extLst>
          </p:cNvPr>
          <p:cNvCxnSpPr>
            <a:cxnSpLocks/>
          </p:cNvCxnSpPr>
          <p:nvPr/>
        </p:nvCxnSpPr>
        <p:spPr>
          <a:xfrm>
            <a:off x="4771349" y="2198382"/>
            <a:ext cx="0" cy="36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1" name="Google Shape;3025;p99">
            <a:extLst>
              <a:ext uri="{FF2B5EF4-FFF2-40B4-BE49-F238E27FC236}">
                <a16:creationId xmlns:a16="http://schemas.microsoft.com/office/drawing/2014/main" id="{1862D37E-9E63-53D0-B48C-C5D920073335}"/>
              </a:ext>
            </a:extLst>
          </p:cNvPr>
          <p:cNvGraphicFramePr/>
          <p:nvPr/>
        </p:nvGraphicFramePr>
        <p:xfrm>
          <a:off x="630205" y="3252720"/>
          <a:ext cx="1200830" cy="892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2" name="Google Shape;3026;p99">
            <a:extLst>
              <a:ext uri="{FF2B5EF4-FFF2-40B4-BE49-F238E27FC236}">
                <a16:creationId xmlns:a16="http://schemas.microsoft.com/office/drawing/2014/main" id="{021D5AFD-9C36-38FC-FCFD-ED205B43B9E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3994" y="3294807"/>
            <a:ext cx="1453391" cy="80866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3033;p99">
            <a:extLst>
              <a:ext uri="{FF2B5EF4-FFF2-40B4-BE49-F238E27FC236}">
                <a16:creationId xmlns:a16="http://schemas.microsoft.com/office/drawing/2014/main" id="{D8042D9E-ADE7-FC3D-09F2-FE47FCC0AFA6}"/>
              </a:ext>
            </a:extLst>
          </p:cNvPr>
          <p:cNvGraphicFramePr/>
          <p:nvPr/>
        </p:nvGraphicFramePr>
        <p:xfrm>
          <a:off x="10350267" y="3294807"/>
          <a:ext cx="1200830" cy="80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4" name="Google Shape;3035;p99">
            <a:extLst>
              <a:ext uri="{FF2B5EF4-FFF2-40B4-BE49-F238E27FC236}">
                <a16:creationId xmlns:a16="http://schemas.microsoft.com/office/drawing/2014/main" id="{C68801D1-7F7D-7558-CCA0-9BAA2059DF01}"/>
              </a:ext>
            </a:extLst>
          </p:cNvPr>
          <p:cNvGraphicFramePr/>
          <p:nvPr/>
        </p:nvGraphicFramePr>
        <p:xfrm>
          <a:off x="2753207" y="3241937"/>
          <a:ext cx="1526978" cy="91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5" name="Google Shape;3033;p99">
            <a:extLst>
              <a:ext uri="{FF2B5EF4-FFF2-40B4-BE49-F238E27FC236}">
                <a16:creationId xmlns:a16="http://schemas.microsoft.com/office/drawing/2014/main" id="{75B81F61-0FBA-1E05-9CB3-CA0FA0CAA2B0}"/>
              </a:ext>
            </a:extLst>
          </p:cNvPr>
          <p:cNvGraphicFramePr/>
          <p:nvPr/>
        </p:nvGraphicFramePr>
        <p:xfrm>
          <a:off x="5470577" y="3294807"/>
          <a:ext cx="1200830" cy="80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136" name="מחבר ישר 135">
            <a:extLst>
              <a:ext uri="{FF2B5EF4-FFF2-40B4-BE49-F238E27FC236}">
                <a16:creationId xmlns:a16="http://schemas.microsoft.com/office/drawing/2014/main" id="{F4911CFE-33CE-7D43-5BC1-2C039238DA37}"/>
              </a:ext>
            </a:extLst>
          </p:cNvPr>
          <p:cNvCxnSpPr>
            <a:cxnSpLocks/>
          </p:cNvCxnSpPr>
          <p:nvPr/>
        </p:nvCxnSpPr>
        <p:spPr>
          <a:xfrm flipH="1">
            <a:off x="5433617" y="3557732"/>
            <a:ext cx="1284925" cy="0"/>
          </a:xfrm>
          <a:prstGeom prst="line">
            <a:avLst/>
          </a:prstGeom>
          <a:ln w="28575">
            <a:solidFill>
              <a:srgbClr val="8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70112D62-8FE8-06AA-82C0-96042DB23312}"/>
              </a:ext>
            </a:extLst>
          </p:cNvPr>
          <p:cNvSpPr txBox="1"/>
          <p:nvPr/>
        </p:nvSpPr>
        <p:spPr>
          <a:xfrm>
            <a:off x="9932226" y="4415696"/>
            <a:ext cx="1980000" cy="69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האם הנתון גדול או קטן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בהשוואה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לאחרים?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CABDE897-E080-2F4D-C3CA-7573EC142114}"/>
              </a:ext>
            </a:extLst>
          </p:cNvPr>
          <p:cNvSpPr txBox="1"/>
          <p:nvPr/>
        </p:nvSpPr>
        <p:spPr>
          <a:xfrm>
            <a:off x="2658064" y="4415696"/>
            <a:ext cx="1944000" cy="69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האם הנתון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במגמת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 שיפור או יציב?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4D506742-C50F-E3C4-AA5E-12CA695A88BB}"/>
              </a:ext>
            </a:extLst>
          </p:cNvPr>
          <p:cNvSpPr txBox="1"/>
          <p:nvPr/>
        </p:nvSpPr>
        <p:spPr>
          <a:xfrm>
            <a:off x="221620" y="4415696"/>
            <a:ext cx="1944000" cy="69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האם הוא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חלק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 גדול או קטן מהשלם?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273A7E2E-3A37-75D0-9EC8-E468B73F6ADF}"/>
              </a:ext>
            </a:extLst>
          </p:cNvPr>
          <p:cNvSpPr txBox="1"/>
          <p:nvPr/>
        </p:nvSpPr>
        <p:spPr>
          <a:xfrm>
            <a:off x="5076924" y="4415696"/>
            <a:ext cx="1944000" cy="69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האם הוא עומד ביעד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ומה המרחק?</a:t>
            </a:r>
            <a:endParaRPr kumimoji="0" lang="he-I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Bold" pitchFamily="2" charset="-79"/>
              <a:ea typeface="+mn-ea"/>
              <a:cs typeface="Fb Jabutinski HebEng Bold" pitchFamily="2" charset="-79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6011D266-7673-D38D-9DC2-8B5C35327662}"/>
              </a:ext>
            </a:extLst>
          </p:cNvPr>
          <p:cNvSpPr txBox="1"/>
          <p:nvPr/>
        </p:nvSpPr>
        <p:spPr>
          <a:xfrm>
            <a:off x="7530954" y="4415696"/>
            <a:ext cx="1944000" cy="693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האם הוא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מדורג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itchFamily="2" charset="-79"/>
                <a:ea typeface="+mn-ea"/>
                <a:cs typeface="Fb Jabutinski HebEng Bold" pitchFamily="2" charset="-79"/>
              </a:rPr>
              <a:t> במקום ה-1 או אחרון?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DAB9F7BD-6381-1481-C6B5-1D3CA0725336}"/>
              </a:ext>
            </a:extLst>
          </p:cNvPr>
          <p:cNvSpPr/>
          <p:nvPr/>
        </p:nvSpPr>
        <p:spPr>
          <a:xfrm>
            <a:off x="2193188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Google Shape;1554;p10">
            <a:extLst>
              <a:ext uri="{FF2B5EF4-FFF2-40B4-BE49-F238E27FC236}">
                <a16:creationId xmlns:a16="http://schemas.microsoft.com/office/drawing/2014/main" id="{6F1EC345-52DF-4871-AE48-265576BFFEFA}"/>
              </a:ext>
            </a:extLst>
          </p:cNvPr>
          <p:cNvSpPr txBox="1"/>
          <p:nvPr/>
        </p:nvSpPr>
        <p:spPr>
          <a:xfrm>
            <a:off x="218352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solidFill>
                  <a:srgbClr val="7FFF00"/>
                </a:solidFill>
                <a:latin typeface="Fb Jabutinski HebEng Con Bold" pitchFamily="2" charset="-79"/>
                <a:cs typeface="Fb Jabutinski HebEng Con Bold" pitchFamily="2" charset="-79"/>
                <a:sym typeface="Open Sans"/>
              </a:rPr>
              <a:t>השוואה</a:t>
            </a:r>
            <a:endParaRPr sz="1400" dirty="0">
              <a:solidFill>
                <a:srgbClr val="7FFF00"/>
              </a:solidFill>
              <a:latin typeface="Fb Jabutinski HebEng Con Bold" pitchFamily="2" charset="-79"/>
              <a:cs typeface="Fb Jabutinski HebEng Con Bold" pitchFamily="2" charset="-79"/>
              <a:sym typeface="Open Sans"/>
            </a:endParaRPr>
          </a:p>
        </p:txBody>
      </p:sp>
      <p:sp>
        <p:nvSpPr>
          <p:cNvPr id="8" name="Google Shape;1548;p10">
            <a:extLst>
              <a:ext uri="{FF2B5EF4-FFF2-40B4-BE49-F238E27FC236}">
                <a16:creationId xmlns:a16="http://schemas.microsoft.com/office/drawing/2014/main" id="{F3A35B1A-0761-0E38-33B4-D56E1CAB1BA2}"/>
              </a:ext>
            </a:extLst>
          </p:cNvPr>
          <p:cNvSpPr txBox="1"/>
          <p:nvPr/>
        </p:nvSpPr>
        <p:spPr>
          <a:xfrm>
            <a:off x="163546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הקשר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sp>
        <p:nvSpPr>
          <p:cNvPr id="9" name="Google Shape;1548;p10">
            <a:extLst>
              <a:ext uri="{FF2B5EF4-FFF2-40B4-BE49-F238E27FC236}">
                <a16:creationId xmlns:a16="http://schemas.microsoft.com/office/drawing/2014/main" id="{C1F6FC15-9CCB-9086-716E-807C8BE1F64F}"/>
              </a:ext>
            </a:extLst>
          </p:cNvPr>
          <p:cNvSpPr txBox="1"/>
          <p:nvPr/>
        </p:nvSpPr>
        <p:spPr>
          <a:xfrm>
            <a:off x="-869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10" name="Google Shape;1548;p10">
            <a:extLst>
              <a:ext uri="{FF2B5EF4-FFF2-40B4-BE49-F238E27FC236}">
                <a16:creationId xmlns:a16="http://schemas.microsoft.com/office/drawing/2014/main" id="{9700E48C-E529-BA82-B60A-1A4F3DC2EDB3}"/>
              </a:ext>
            </a:extLst>
          </p:cNvPr>
          <p:cNvSpPr txBox="1"/>
          <p:nvPr/>
        </p:nvSpPr>
        <p:spPr>
          <a:xfrm>
            <a:off x="539358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הסבר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7483F2E2-06B4-3D0A-2041-CFA55ED91FA5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0">
            <a:extLst>
              <a:ext uri="{FF2B5EF4-FFF2-40B4-BE49-F238E27FC236}">
                <a16:creationId xmlns:a16="http://schemas.microsoft.com/office/drawing/2014/main" id="{84BA2724-4267-F42A-3194-D0AFFFE2D0E9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0">
            <a:extLst>
              <a:ext uri="{FF2B5EF4-FFF2-40B4-BE49-F238E27FC236}">
                <a16:creationId xmlns:a16="http://schemas.microsoft.com/office/drawing/2014/main" id="{EF147B93-2A60-25C3-D73A-83EB605F0F30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1548;p10">
            <a:extLst>
              <a:ext uri="{FF2B5EF4-FFF2-40B4-BE49-F238E27FC236}">
                <a16:creationId xmlns:a16="http://schemas.microsoft.com/office/drawing/2014/main" id="{AEC7442A-E3A5-DED0-F9E7-52C989C038C1}"/>
              </a:ext>
            </a:extLst>
          </p:cNvPr>
          <p:cNvSpPr txBox="1"/>
          <p:nvPr/>
        </p:nvSpPr>
        <p:spPr>
          <a:xfrm>
            <a:off x="108741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השפעה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21" name="מחבר ישר 10">
            <a:extLst>
              <a:ext uri="{FF2B5EF4-FFF2-40B4-BE49-F238E27FC236}">
                <a16:creationId xmlns:a16="http://schemas.microsoft.com/office/drawing/2014/main" id="{83236BC2-E5E3-F85C-9935-9DD6CF836812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77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D77D0-23D5-5C17-75EF-61C29761A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1;p98">
            <a:extLst>
              <a:ext uri="{FF2B5EF4-FFF2-40B4-BE49-F238E27FC236}">
                <a16:creationId xmlns:a16="http://schemas.microsoft.com/office/drawing/2014/main" id="{141313F5-D052-6637-644F-9E9ABB58C458}"/>
              </a:ext>
            </a:extLst>
          </p:cNvPr>
          <p:cNvSpPr txBox="1"/>
          <p:nvPr/>
        </p:nvSpPr>
        <p:spPr>
          <a:xfrm flipH="1">
            <a:off x="2616121" y="9471"/>
            <a:ext cx="957519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זה טוב או רע? </a:t>
            </a:r>
          </a:p>
        </p:txBody>
      </p:sp>
      <p:cxnSp>
        <p:nvCxnSpPr>
          <p:cNvPr id="3" name="Google Shape;3002;p98">
            <a:extLst>
              <a:ext uri="{FF2B5EF4-FFF2-40B4-BE49-F238E27FC236}">
                <a16:creationId xmlns:a16="http://schemas.microsoft.com/office/drawing/2014/main" id="{E530BAF0-0FF0-2451-82CB-D1DB2D3F5D1C}"/>
              </a:ext>
            </a:extLst>
          </p:cNvPr>
          <p:cNvCxnSpPr>
            <a:cxnSpLocks/>
          </p:cNvCxnSpPr>
          <p:nvPr/>
        </p:nvCxnSpPr>
        <p:spPr>
          <a:xfrm flipH="1">
            <a:off x="11594311" y="834056"/>
            <a:ext cx="597376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AAC73DAB-5882-D8D4-F3E2-23913ECDF195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5220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8" name="Shape 12" descr="תמונה שמכילה עיגול, גופן, גרפיקה, לוגו&#10;&#10;התיאור נוצר באופן אוטומטי">
            <a:hlinkClick r:id="rId2"/>
            <a:extLst>
              <a:ext uri="{FF2B5EF4-FFF2-40B4-BE49-F238E27FC236}">
                <a16:creationId xmlns:a16="http://schemas.microsoft.com/office/drawing/2014/main" id="{D89E8BAE-6619-A89D-F528-9F65C202B0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A15E1E1-3311-9FC6-12A9-E2B22CA0BAEE}"/>
              </a:ext>
            </a:extLst>
          </p:cNvPr>
          <p:cNvGrpSpPr/>
          <p:nvPr/>
        </p:nvGrpSpPr>
        <p:grpSpPr>
          <a:xfrm>
            <a:off x="3906175" y="1579507"/>
            <a:ext cx="6119399" cy="4728160"/>
            <a:chOff x="4307619" y="1898576"/>
            <a:chExt cx="6119399" cy="4728160"/>
          </a:xfrm>
        </p:grpSpPr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F66E5E68-82B9-1C3A-F5CF-3F1D0BDD6AA2}"/>
                </a:ext>
              </a:extLst>
            </p:cNvPr>
            <p:cNvSpPr txBox="1"/>
            <p:nvPr/>
          </p:nvSpPr>
          <p:spPr>
            <a:xfrm>
              <a:off x="8663018" y="2285484"/>
              <a:ext cx="1764000" cy="504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יעדים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CBF77AF4-E37A-5C9E-3467-0E60B2E98FB5}"/>
                </a:ext>
              </a:extLst>
            </p:cNvPr>
            <p:cNvSpPr txBox="1"/>
            <p:nvPr/>
          </p:nvSpPr>
          <p:spPr>
            <a:xfrm>
              <a:off x="8627018" y="3140808"/>
              <a:ext cx="180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בנצ'מרק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136E15BF-609A-2420-3C03-5B0D57DC3AF4}"/>
                </a:ext>
              </a:extLst>
            </p:cNvPr>
            <p:cNvSpPr txBox="1"/>
            <p:nvPr/>
          </p:nvSpPr>
          <p:spPr>
            <a:xfrm>
              <a:off x="8627018" y="3996132"/>
              <a:ext cx="180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ממוצע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E0934C7-A74F-82ED-57D2-A79382829D7C}"/>
                </a:ext>
              </a:extLst>
            </p:cNvPr>
            <p:cNvSpPr txBox="1"/>
            <p:nvPr/>
          </p:nvSpPr>
          <p:spPr>
            <a:xfrm>
              <a:off x="8627018" y="4851456"/>
              <a:ext cx="180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זמן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cxnSp>
          <p:nvCxnSpPr>
            <p:cNvPr id="21" name="Straight Arrow Connector 10">
              <a:extLst>
                <a:ext uri="{FF2B5EF4-FFF2-40B4-BE49-F238E27FC236}">
                  <a16:creationId xmlns:a16="http://schemas.microsoft.com/office/drawing/2014/main" id="{FFD1E104-4982-6359-2EA4-9CB86D4DBFC7}"/>
                </a:ext>
              </a:extLst>
            </p:cNvPr>
            <p:cNvCxnSpPr>
              <a:cxnSpLocks/>
            </p:cNvCxnSpPr>
            <p:nvPr/>
          </p:nvCxnSpPr>
          <p:spPr>
            <a:xfrm>
              <a:off x="8275130" y="1924840"/>
              <a:ext cx="0" cy="44970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16">
              <a:extLst>
                <a:ext uri="{FF2B5EF4-FFF2-40B4-BE49-F238E27FC236}">
                  <a16:creationId xmlns:a16="http://schemas.microsoft.com/office/drawing/2014/main" id="{9D58A0BF-BB41-1113-2ECC-DDCC8C0B0850}"/>
                </a:ext>
              </a:extLst>
            </p:cNvPr>
            <p:cNvCxnSpPr>
              <a:cxnSpLocks/>
            </p:cNvCxnSpPr>
            <p:nvPr/>
          </p:nvCxnSpPr>
          <p:spPr>
            <a:xfrm>
              <a:off x="8141394" y="2537702"/>
              <a:ext cx="274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8">
              <a:extLst>
                <a:ext uri="{FF2B5EF4-FFF2-40B4-BE49-F238E27FC236}">
                  <a16:creationId xmlns:a16="http://schemas.microsoft.com/office/drawing/2014/main" id="{A7FA414F-E861-5997-111C-7A2ECE9F95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394" y="3400179"/>
              <a:ext cx="274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9">
              <a:extLst>
                <a:ext uri="{FF2B5EF4-FFF2-40B4-BE49-F238E27FC236}">
                  <a16:creationId xmlns:a16="http://schemas.microsoft.com/office/drawing/2014/main" id="{A8EF2A2E-A6DD-E215-2307-A6521610AD0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394" y="4262656"/>
              <a:ext cx="274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0">
              <a:extLst>
                <a:ext uri="{FF2B5EF4-FFF2-40B4-BE49-F238E27FC236}">
                  <a16:creationId xmlns:a16="http://schemas.microsoft.com/office/drawing/2014/main" id="{C9389263-155B-72FB-E18F-1775027D006E}"/>
                </a:ext>
              </a:extLst>
            </p:cNvPr>
            <p:cNvCxnSpPr>
              <a:cxnSpLocks/>
            </p:cNvCxnSpPr>
            <p:nvPr/>
          </p:nvCxnSpPr>
          <p:spPr>
            <a:xfrm>
              <a:off x="8141394" y="5125133"/>
              <a:ext cx="274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">
              <a:extLst>
                <a:ext uri="{FF2B5EF4-FFF2-40B4-BE49-F238E27FC236}">
                  <a16:creationId xmlns:a16="http://schemas.microsoft.com/office/drawing/2014/main" id="{19C1773F-979E-6338-4CE2-13C3D95FFEC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394" y="5987608"/>
              <a:ext cx="2743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D140BE20-A2B2-92A3-CFF5-0698047F3AEB}"/>
                </a:ext>
              </a:extLst>
            </p:cNvPr>
            <p:cNvSpPr txBox="1"/>
            <p:nvPr/>
          </p:nvSpPr>
          <p:spPr>
            <a:xfrm>
              <a:off x="8627018" y="5802198"/>
              <a:ext cx="180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נתון אחר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216B9397-0ED4-32E2-3A41-8A7523F08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7619" y="1898576"/>
              <a:ext cx="3152106" cy="4728160"/>
            </a:xfrm>
            <a:prstGeom prst="rect">
              <a:avLst/>
            </a:prstGeom>
          </p:spPr>
        </p:pic>
      </p:grpSp>
      <p:sp>
        <p:nvSpPr>
          <p:cNvPr id="6" name="תיבת טקסט 3">
            <a:extLst>
              <a:ext uri="{FF2B5EF4-FFF2-40B4-BE49-F238E27FC236}">
                <a16:creationId xmlns:a16="http://schemas.microsoft.com/office/drawing/2014/main" id="{B14069C9-83C0-EEBA-7529-3DA6722DCAB0}"/>
              </a:ext>
            </a:extLst>
          </p:cNvPr>
          <p:cNvSpPr txBox="1"/>
          <p:nvPr/>
        </p:nvSpPr>
        <p:spPr>
          <a:xfrm>
            <a:off x="2616121" y="65238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המשמעות תלויה בהקשר ובנקודת ההשוואה 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| מה </a:t>
            </a:r>
            <a:r>
              <a:rPr kumimoji="0" lang="he-I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הרפרנס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  <a:r>
              <a:rPr kumimoji="0" lang="he-IL" sz="1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המתאים?</a:t>
            </a:r>
            <a:r>
              <a:rPr kumimoji="0" lang="he-IL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יי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16495CF4-C242-2D25-B2F1-93756AF4A13C}"/>
              </a:ext>
            </a:extLst>
          </p:cNvPr>
          <p:cNvSpPr/>
          <p:nvPr/>
        </p:nvSpPr>
        <p:spPr>
          <a:xfrm>
            <a:off x="1647760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Google Shape;1554;p10">
            <a:extLst>
              <a:ext uri="{FF2B5EF4-FFF2-40B4-BE49-F238E27FC236}">
                <a16:creationId xmlns:a16="http://schemas.microsoft.com/office/drawing/2014/main" id="{60823B13-8716-1677-7FB8-819F16EC4CA6}"/>
              </a:ext>
            </a:extLst>
          </p:cNvPr>
          <p:cNvSpPr txBox="1"/>
          <p:nvPr/>
        </p:nvSpPr>
        <p:spPr>
          <a:xfrm>
            <a:off x="218352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200" dirty="0">
                <a:solidFill>
                  <a:schemeClr val="tx1"/>
                </a:solidFill>
                <a:sym typeface="Open Sans"/>
              </a:rPr>
              <a:t>השוואה</a:t>
            </a:r>
            <a:endParaRPr sz="1200" dirty="0">
              <a:solidFill>
                <a:schemeClr val="tx1"/>
              </a:solidFill>
              <a:sym typeface="Open Sans"/>
            </a:endParaRPr>
          </a:p>
        </p:txBody>
      </p:sp>
      <p:sp>
        <p:nvSpPr>
          <p:cNvPr id="9" name="Google Shape;1548;p10">
            <a:extLst>
              <a:ext uri="{FF2B5EF4-FFF2-40B4-BE49-F238E27FC236}">
                <a16:creationId xmlns:a16="http://schemas.microsoft.com/office/drawing/2014/main" id="{3ADB26E7-53A3-9A4A-FF2F-6CDA840C8988}"/>
              </a:ext>
            </a:extLst>
          </p:cNvPr>
          <p:cNvSpPr txBox="1"/>
          <p:nvPr/>
        </p:nvSpPr>
        <p:spPr>
          <a:xfrm>
            <a:off x="1635466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solidFill>
                  <a:srgbClr val="7FFF00"/>
                </a:solidFill>
                <a:latin typeface="Fb Jabutinski HebEng Con Bold" pitchFamily="2" charset="-79"/>
                <a:ea typeface="Open Sans"/>
                <a:cs typeface="Fb Jabutinski HebEng Con Bold" pitchFamily="2" charset="-79"/>
                <a:sym typeface="Open Sans"/>
              </a:rPr>
              <a:t>הקשר</a:t>
            </a:r>
            <a:endParaRPr sz="1400" dirty="0">
              <a:solidFill>
                <a:srgbClr val="7FFF00"/>
              </a:solidFill>
              <a:latin typeface="Fb Jabutinski HebEng Con Bold" pitchFamily="2" charset="-79"/>
              <a:ea typeface="Open Sans"/>
              <a:cs typeface="Fb Jabutinski HebEng Con Bold" pitchFamily="2" charset="-79"/>
              <a:sym typeface="Open Sans"/>
            </a:endParaRPr>
          </a:p>
        </p:txBody>
      </p:sp>
      <p:sp>
        <p:nvSpPr>
          <p:cNvPr id="10" name="Google Shape;1548;p10">
            <a:extLst>
              <a:ext uri="{FF2B5EF4-FFF2-40B4-BE49-F238E27FC236}">
                <a16:creationId xmlns:a16="http://schemas.microsoft.com/office/drawing/2014/main" id="{2B193D1F-8364-3D4F-856C-446B9557FD98}"/>
              </a:ext>
            </a:extLst>
          </p:cNvPr>
          <p:cNvSpPr txBox="1"/>
          <p:nvPr/>
        </p:nvSpPr>
        <p:spPr>
          <a:xfrm>
            <a:off x="-869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11" name="Google Shape;1548;p10">
            <a:extLst>
              <a:ext uri="{FF2B5EF4-FFF2-40B4-BE49-F238E27FC236}">
                <a16:creationId xmlns:a16="http://schemas.microsoft.com/office/drawing/2014/main" id="{E8D40619-98AD-7B7B-FA98-2A14500F2AC8}"/>
              </a:ext>
            </a:extLst>
          </p:cNvPr>
          <p:cNvSpPr txBox="1"/>
          <p:nvPr/>
        </p:nvSpPr>
        <p:spPr>
          <a:xfrm>
            <a:off x="539358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הסבר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12" name="מחבר ישר 11">
            <a:extLst>
              <a:ext uri="{FF2B5EF4-FFF2-40B4-BE49-F238E27FC236}">
                <a16:creationId xmlns:a16="http://schemas.microsoft.com/office/drawing/2014/main" id="{AE150091-92A1-0E27-327B-B984D42C2A59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0">
            <a:extLst>
              <a:ext uri="{FF2B5EF4-FFF2-40B4-BE49-F238E27FC236}">
                <a16:creationId xmlns:a16="http://schemas.microsoft.com/office/drawing/2014/main" id="{D70BC429-1272-2B20-C51C-5962E54D0B64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0">
            <a:extLst>
              <a:ext uri="{FF2B5EF4-FFF2-40B4-BE49-F238E27FC236}">
                <a16:creationId xmlns:a16="http://schemas.microsoft.com/office/drawing/2014/main" id="{5D5A1B00-343C-976D-8D94-58DE783E9351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oogle Shape;1548;p10">
            <a:extLst>
              <a:ext uri="{FF2B5EF4-FFF2-40B4-BE49-F238E27FC236}">
                <a16:creationId xmlns:a16="http://schemas.microsoft.com/office/drawing/2014/main" id="{E33AA1FA-68E3-2F7C-5B69-204B443CEA74}"/>
              </a:ext>
            </a:extLst>
          </p:cNvPr>
          <p:cNvSpPr txBox="1"/>
          <p:nvPr/>
        </p:nvSpPr>
        <p:spPr>
          <a:xfrm>
            <a:off x="108741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השפעה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16" name="מחבר ישר 10">
            <a:extLst>
              <a:ext uri="{FF2B5EF4-FFF2-40B4-BE49-F238E27FC236}">
                <a16:creationId xmlns:a16="http://schemas.microsoft.com/office/drawing/2014/main" id="{5C602383-5A13-2023-1109-9A7E8AC2CAE8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065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75D1E-6E08-7BF6-B929-73CD8ADF6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3001;p98">
            <a:extLst>
              <a:ext uri="{FF2B5EF4-FFF2-40B4-BE49-F238E27FC236}">
                <a16:creationId xmlns:a16="http://schemas.microsoft.com/office/drawing/2014/main" id="{55697C52-F753-ADB6-3A69-CC9A7E7B35E6}"/>
              </a:ext>
            </a:extLst>
          </p:cNvPr>
          <p:cNvSpPr txBox="1"/>
          <p:nvPr/>
        </p:nvSpPr>
        <p:spPr>
          <a:xfrm flipH="1">
            <a:off x="3239589" y="0"/>
            <a:ext cx="895172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מי הסיפור הכי חשוב?</a:t>
            </a:r>
          </a:p>
        </p:txBody>
      </p:sp>
      <p:cxnSp>
        <p:nvCxnSpPr>
          <p:cNvPr id="57" name="Google Shape;3002;p98">
            <a:extLst>
              <a:ext uri="{FF2B5EF4-FFF2-40B4-BE49-F238E27FC236}">
                <a16:creationId xmlns:a16="http://schemas.microsoft.com/office/drawing/2014/main" id="{A5379817-05D0-DF52-9731-19FFFA0D6DF5}"/>
              </a:ext>
            </a:extLst>
          </p:cNvPr>
          <p:cNvCxnSpPr>
            <a:cxnSpLocks/>
          </p:cNvCxnSpPr>
          <p:nvPr/>
        </p:nvCxnSpPr>
        <p:spPr>
          <a:xfrm flipH="1">
            <a:off x="11647935" y="834056"/>
            <a:ext cx="543752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3002;p98">
            <a:extLst>
              <a:ext uri="{FF2B5EF4-FFF2-40B4-BE49-F238E27FC236}">
                <a16:creationId xmlns:a16="http://schemas.microsoft.com/office/drawing/2014/main" id="{C1EEF06A-8A83-32A5-57E7-813C623B98D6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654317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B5A2DA7-A6C2-79E7-0F46-FB3AEEFC5B80}"/>
              </a:ext>
            </a:extLst>
          </p:cNvPr>
          <p:cNvGrpSpPr/>
          <p:nvPr/>
        </p:nvGrpSpPr>
        <p:grpSpPr>
          <a:xfrm>
            <a:off x="1666111" y="3429000"/>
            <a:ext cx="9722138" cy="2426646"/>
            <a:chOff x="746445" y="3542968"/>
            <a:chExt cx="11122090" cy="2776074"/>
          </a:xfrm>
        </p:grpSpPr>
        <p:graphicFrame>
          <p:nvGraphicFramePr>
            <p:cNvPr id="11" name="תרשים 10">
              <a:extLst>
                <a:ext uri="{FF2B5EF4-FFF2-40B4-BE49-F238E27FC236}">
                  <a16:creationId xmlns:a16="http://schemas.microsoft.com/office/drawing/2014/main" id="{1F800889-FC30-6AC9-8081-FEBA4BAE6BA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46445" y="3542968"/>
            <a:ext cx="11122090" cy="27760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מלבן 11">
              <a:extLst>
                <a:ext uri="{FF2B5EF4-FFF2-40B4-BE49-F238E27FC236}">
                  <a16:creationId xmlns:a16="http://schemas.microsoft.com/office/drawing/2014/main" id="{FE646075-1E99-1E52-C07E-63D7A2862F87}"/>
                </a:ext>
              </a:extLst>
            </p:cNvPr>
            <p:cNvSpPr/>
            <p:nvPr/>
          </p:nvSpPr>
          <p:spPr>
            <a:xfrm>
              <a:off x="10321680" y="3801027"/>
              <a:ext cx="927005" cy="239468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3" name="Shape 12" descr="תמונה שמכילה עיגול, גופן, גרפיקה, לוגו&#10;&#10;התיאור נוצר באופן אוטומטי">
            <a:hlinkClick r:id="rId4"/>
            <a:extLst>
              <a:ext uri="{FF2B5EF4-FFF2-40B4-BE49-F238E27FC236}">
                <a16:creationId xmlns:a16="http://schemas.microsoft.com/office/drawing/2014/main" id="{76DF10C8-97F6-4439-AAE9-2ED8E2A72F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2742D60D-0808-94E0-D236-59E582FF8F2D}"/>
              </a:ext>
            </a:extLst>
          </p:cNvPr>
          <p:cNvSpPr txBox="1"/>
          <p:nvPr/>
        </p:nvSpPr>
        <p:spPr>
          <a:xfrm>
            <a:off x="4718208" y="1265570"/>
            <a:ext cx="6929727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זמן -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האם יש תקופת זמן חשובה יותר?</a:t>
            </a:r>
            <a:endParaRPr kumimoji="0" lang="iw-I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Light" panose="00000500000000000000" pitchFamily="50" charset="-79"/>
              <a:ea typeface="Arial"/>
              <a:cs typeface="Fb Jabutinski HebEng Light" panose="00000500000000000000" pitchFamily="50" charset="-79"/>
              <a:sym typeface="Arial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רלוונטיות -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איזה נתונים רלוונטיים לקהל/מטרה?</a:t>
            </a:r>
            <a:endParaRPr kumimoji="0" lang="he-I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Light" panose="00000500000000000000" pitchFamily="50" charset="-79"/>
              <a:ea typeface="Arial"/>
              <a:cs typeface="Fb Jabutinski HebEng Light" panose="00000500000000000000" pitchFamily="50" charset="-79"/>
              <a:sym typeface="Arial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השפעה -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לאיזה נתונים יש את הערך העסקי הרב ביותר?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Calibri" panose="020F0502020204030204" pitchFamily="34" charset="0"/>
              <a:cs typeface="Fb Jabutinski HebEng Medium" panose="00000500000000000000" pitchFamily="50" charset="-79"/>
            </a:endParaRPr>
          </a:p>
        </p:txBody>
      </p:sp>
      <p:sp>
        <p:nvSpPr>
          <p:cNvPr id="2" name="תיבת טקסט 3">
            <a:extLst>
              <a:ext uri="{FF2B5EF4-FFF2-40B4-BE49-F238E27FC236}">
                <a16:creationId xmlns:a16="http://schemas.microsoft.com/office/drawing/2014/main" id="{9B989CB1-2379-3CB3-ABC3-C8029B0B81D0}"/>
              </a:ext>
            </a:extLst>
          </p:cNvPr>
          <p:cNvSpPr txBox="1"/>
          <p:nvPr/>
        </p:nvSpPr>
        <p:spPr>
          <a:xfrm>
            <a:off x="2616121" y="65238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הגדירו היררכיית דאטה 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| נתונים לא נולדו שווים| איזה נתון יותר חשוב ולמה?</a:t>
            </a: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51F33F"/>
              </a:solidFill>
              <a:effectLst/>
              <a:highlight>
                <a:srgbClr val="000000"/>
              </a:highlight>
              <a:uLnTx/>
              <a:uFillTx/>
              <a:latin typeface="Fb Jabutinski HebEng Medium" panose="00000500000000000000" pitchFamily="50" charset="-79"/>
              <a:ea typeface="Arial"/>
              <a:cs typeface="Fb Jabutinski HebEng Medium" panose="00000500000000000000" pitchFamily="50" charset="-79"/>
              <a:sym typeface="Arial"/>
            </a:endParaRPr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B292A0B4-9F9D-CD95-76C7-40A2F6B650EA}"/>
              </a:ext>
            </a:extLst>
          </p:cNvPr>
          <p:cNvSpPr/>
          <p:nvPr/>
        </p:nvSpPr>
        <p:spPr>
          <a:xfrm>
            <a:off x="1094311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554;p10">
            <a:extLst>
              <a:ext uri="{FF2B5EF4-FFF2-40B4-BE49-F238E27FC236}">
                <a16:creationId xmlns:a16="http://schemas.microsoft.com/office/drawing/2014/main" id="{449472E3-3123-FC91-C473-870724031AB0}"/>
              </a:ext>
            </a:extLst>
          </p:cNvPr>
          <p:cNvSpPr txBox="1"/>
          <p:nvPr/>
        </p:nvSpPr>
        <p:spPr>
          <a:xfrm>
            <a:off x="2183522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200" dirty="0">
                <a:solidFill>
                  <a:schemeClr val="tx1"/>
                </a:solidFill>
                <a:sym typeface="Open Sans"/>
              </a:rPr>
              <a:t>השוואה</a:t>
            </a:r>
            <a:endParaRPr sz="1200" dirty="0">
              <a:solidFill>
                <a:schemeClr val="tx1"/>
              </a:solidFill>
              <a:sym typeface="Open Sans"/>
            </a:endParaRPr>
          </a:p>
        </p:txBody>
      </p:sp>
      <p:sp>
        <p:nvSpPr>
          <p:cNvPr id="6" name="Google Shape;1548;p10">
            <a:extLst>
              <a:ext uri="{FF2B5EF4-FFF2-40B4-BE49-F238E27FC236}">
                <a16:creationId xmlns:a16="http://schemas.microsoft.com/office/drawing/2014/main" id="{8CD3AC17-5399-E7B6-0F0A-816FD1B57CDF}"/>
              </a:ext>
            </a:extLst>
          </p:cNvPr>
          <p:cNvSpPr txBox="1"/>
          <p:nvPr/>
        </p:nvSpPr>
        <p:spPr>
          <a:xfrm>
            <a:off x="163546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200" dirty="0"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הקשר</a:t>
            </a:r>
            <a:endParaRPr sz="1200" dirty="0"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sp>
        <p:nvSpPr>
          <p:cNvPr id="7" name="Google Shape;1548;p10">
            <a:extLst>
              <a:ext uri="{FF2B5EF4-FFF2-40B4-BE49-F238E27FC236}">
                <a16:creationId xmlns:a16="http://schemas.microsoft.com/office/drawing/2014/main" id="{B9EC85E2-ADB5-D161-1EE3-726DBFBE9FEF}"/>
              </a:ext>
            </a:extLst>
          </p:cNvPr>
          <p:cNvSpPr txBox="1"/>
          <p:nvPr/>
        </p:nvSpPr>
        <p:spPr>
          <a:xfrm>
            <a:off x="-8696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8" name="Google Shape;1548;p10">
            <a:extLst>
              <a:ext uri="{FF2B5EF4-FFF2-40B4-BE49-F238E27FC236}">
                <a16:creationId xmlns:a16="http://schemas.microsoft.com/office/drawing/2014/main" id="{3CEAC5C7-26DC-440D-A869-0D80AC4090C5}"/>
              </a:ext>
            </a:extLst>
          </p:cNvPr>
          <p:cNvSpPr txBox="1"/>
          <p:nvPr/>
        </p:nvSpPr>
        <p:spPr>
          <a:xfrm>
            <a:off x="539358" y="309850"/>
            <a:ext cx="6120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kumimoji="0" lang="he-IL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הסבר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B6A98C4B-9CAB-37D9-9DE3-12231BB8293F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ישר 10">
            <a:extLst>
              <a:ext uri="{FF2B5EF4-FFF2-40B4-BE49-F238E27FC236}">
                <a16:creationId xmlns:a16="http://schemas.microsoft.com/office/drawing/2014/main" id="{BF71A069-2AEF-7ACB-4504-E7C0718ED2C7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0">
            <a:extLst>
              <a:ext uri="{FF2B5EF4-FFF2-40B4-BE49-F238E27FC236}">
                <a16:creationId xmlns:a16="http://schemas.microsoft.com/office/drawing/2014/main" id="{D17B2C6B-74C9-ED61-808A-02CB73356940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oogle Shape;1548;p10">
            <a:extLst>
              <a:ext uri="{FF2B5EF4-FFF2-40B4-BE49-F238E27FC236}">
                <a16:creationId xmlns:a16="http://schemas.microsoft.com/office/drawing/2014/main" id="{0FE569F9-1EC4-0B54-6011-A523EBBCA218}"/>
              </a:ext>
            </a:extLst>
          </p:cNvPr>
          <p:cNvSpPr txBox="1"/>
          <p:nvPr/>
        </p:nvSpPr>
        <p:spPr>
          <a:xfrm>
            <a:off x="108741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lang="he-IL" sz="1400" dirty="0">
                <a:solidFill>
                  <a:srgbClr val="7FFF00"/>
                </a:solidFill>
                <a:latin typeface="Fb Jabutinski HebEng Con Bold" pitchFamily="2" charset="-79"/>
                <a:ea typeface="Open Sans"/>
                <a:cs typeface="Fb Jabutinski HebEng Con Bold" pitchFamily="2" charset="-79"/>
                <a:sym typeface="Open Sans"/>
              </a:rPr>
              <a:t>השפעה</a:t>
            </a:r>
            <a:endParaRPr sz="1400" dirty="0">
              <a:solidFill>
                <a:srgbClr val="7FFF00"/>
              </a:solidFill>
              <a:latin typeface="Fb Jabutinski HebEng Con Bold" pitchFamily="2" charset="-79"/>
              <a:ea typeface="Open Sans"/>
              <a:cs typeface="Fb Jabutinski HebEng Con Bold" pitchFamily="2" charset="-79"/>
              <a:sym typeface="Open Sans"/>
            </a:endParaRPr>
          </a:p>
        </p:txBody>
      </p:sp>
      <p:cxnSp>
        <p:nvCxnSpPr>
          <p:cNvPr id="16" name="מחבר ישר 10">
            <a:extLst>
              <a:ext uri="{FF2B5EF4-FFF2-40B4-BE49-F238E27FC236}">
                <a16:creationId xmlns:a16="http://schemas.microsoft.com/office/drawing/2014/main" id="{2DFC3808-A12C-7C1D-C096-43F6DEE3B91A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165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711B-706A-FE92-EFAF-86D1859C6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3001;p98">
            <a:extLst>
              <a:ext uri="{FF2B5EF4-FFF2-40B4-BE49-F238E27FC236}">
                <a16:creationId xmlns:a16="http://schemas.microsoft.com/office/drawing/2014/main" id="{5A7C375F-C301-0F2F-CAB2-4C99B4B615A1}"/>
              </a:ext>
            </a:extLst>
          </p:cNvPr>
          <p:cNvSpPr txBox="1"/>
          <p:nvPr/>
        </p:nvSpPr>
        <p:spPr>
          <a:xfrm flipH="1">
            <a:off x="3239589" y="0"/>
            <a:ext cx="895172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למה זה קרה?</a:t>
            </a:r>
          </a:p>
        </p:txBody>
      </p:sp>
      <p:cxnSp>
        <p:nvCxnSpPr>
          <p:cNvPr id="57" name="Google Shape;3002;p98">
            <a:extLst>
              <a:ext uri="{FF2B5EF4-FFF2-40B4-BE49-F238E27FC236}">
                <a16:creationId xmlns:a16="http://schemas.microsoft.com/office/drawing/2014/main" id="{F1E1E471-B293-ED8A-3DE0-6D9FC885F090}"/>
              </a:ext>
            </a:extLst>
          </p:cNvPr>
          <p:cNvCxnSpPr>
            <a:cxnSpLocks/>
          </p:cNvCxnSpPr>
          <p:nvPr/>
        </p:nvCxnSpPr>
        <p:spPr>
          <a:xfrm flipH="1">
            <a:off x="11647935" y="834056"/>
            <a:ext cx="543752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3002;p98">
            <a:extLst>
              <a:ext uri="{FF2B5EF4-FFF2-40B4-BE49-F238E27FC236}">
                <a16:creationId xmlns:a16="http://schemas.microsoft.com/office/drawing/2014/main" id="{4C25932B-8769-5FBF-2843-BDB770C8D066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6732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תיבת טקסט 3">
            <a:extLst>
              <a:ext uri="{FF2B5EF4-FFF2-40B4-BE49-F238E27FC236}">
                <a16:creationId xmlns:a16="http://schemas.microsoft.com/office/drawing/2014/main" id="{DB432060-F2BE-F6C1-95F9-5F475DAF0F48}"/>
              </a:ext>
            </a:extLst>
          </p:cNvPr>
          <p:cNvSpPr txBox="1"/>
          <p:nvPr/>
        </p:nvSpPr>
        <p:spPr>
          <a:xfrm>
            <a:off x="2616121" y="65238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למה הוא הגשר מנתונים על העבר לתובנה על העתיד </a:t>
            </a:r>
          </a:p>
        </p:txBody>
      </p:sp>
      <p:pic>
        <p:nvPicPr>
          <p:cNvPr id="4" name="Google Shape;1404;p14">
            <a:extLst>
              <a:ext uri="{FF2B5EF4-FFF2-40B4-BE49-F238E27FC236}">
                <a16:creationId xmlns:a16="http://schemas.microsoft.com/office/drawing/2014/main" id="{AEC7F9B1-8AE5-A14F-B6AC-F66EE7DC231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8441" r="14075" b="3735"/>
          <a:stretch/>
        </p:blipFill>
        <p:spPr>
          <a:xfrm>
            <a:off x="1795530" y="1340548"/>
            <a:ext cx="3923902" cy="551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12" descr="תמונה שמכילה עיגול, גופן, גרפיקה, לוגו&#10;&#10;התיאור נוצר באופן אוטומטי">
            <a:hlinkClick r:id="rId3"/>
            <a:extLst>
              <a:ext uri="{FF2B5EF4-FFF2-40B4-BE49-F238E27FC236}">
                <a16:creationId xmlns:a16="http://schemas.microsoft.com/office/drawing/2014/main" id="{1E9D63CB-54B7-04B9-5FA0-FF5CFF395B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CC4ECFE9-1327-7ADF-BD11-82345B8AC299}"/>
              </a:ext>
            </a:extLst>
          </p:cNvPr>
          <p:cNvSpPr txBox="1"/>
          <p:nvPr/>
        </p:nvSpPr>
        <p:spPr>
          <a:xfrm>
            <a:off x="3383048" y="6552905"/>
            <a:ext cx="18281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למצוא את הלמה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E9654BC0-90B9-9950-E636-009EF684E678}"/>
              </a:ext>
            </a:extLst>
          </p:cNvPr>
          <p:cNvSpPr txBox="1"/>
          <p:nvPr/>
        </p:nvSpPr>
        <p:spPr>
          <a:xfrm>
            <a:off x="5287394" y="2142581"/>
            <a:ext cx="6423245" cy="21852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he-IL" sz="2400" dirty="0">
                <a:solidFill>
                  <a:prstClr val="black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</a:rPr>
              <a:t>למצוא את הלמה.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לבדוק את הפארטו. </a:t>
            </a:r>
          </a:p>
          <a:p>
            <a:pPr marL="571500" marR="0" lvl="0" indent="-5715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לחבר את הנקודות.</a:t>
            </a:r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124322C5-2F3E-5CE6-5355-2574CF31E32F}"/>
              </a:ext>
            </a:extLst>
          </p:cNvPr>
          <p:cNvSpPr/>
          <p:nvPr/>
        </p:nvSpPr>
        <p:spPr>
          <a:xfrm>
            <a:off x="564925" y="-4001"/>
            <a:ext cx="586236" cy="83298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Google Shape;1554;p10">
            <a:extLst>
              <a:ext uri="{FF2B5EF4-FFF2-40B4-BE49-F238E27FC236}">
                <a16:creationId xmlns:a16="http://schemas.microsoft.com/office/drawing/2014/main" id="{D250605A-9E4A-84A3-34C2-11922560095B}"/>
              </a:ext>
            </a:extLst>
          </p:cNvPr>
          <p:cNvSpPr txBox="1"/>
          <p:nvPr/>
        </p:nvSpPr>
        <p:spPr>
          <a:xfrm>
            <a:off x="218352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>
            <a:defPPr>
              <a:defRPr lang="he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solidFill>
                  <a:schemeClr val="tx1"/>
                </a:solidFill>
                <a:sym typeface="Open Sans"/>
              </a:rPr>
              <a:t>השוואה</a:t>
            </a:r>
            <a:endParaRPr sz="1400" dirty="0">
              <a:solidFill>
                <a:schemeClr val="tx1"/>
              </a:solidFill>
              <a:sym typeface="Open Sans"/>
            </a:endParaRPr>
          </a:p>
        </p:txBody>
      </p:sp>
      <p:sp>
        <p:nvSpPr>
          <p:cNvPr id="8" name="Google Shape;1548;p10">
            <a:extLst>
              <a:ext uri="{FF2B5EF4-FFF2-40B4-BE49-F238E27FC236}">
                <a16:creationId xmlns:a16="http://schemas.microsoft.com/office/drawing/2014/main" id="{831A6678-4EB9-9089-F566-A47394AB5E2B}"/>
              </a:ext>
            </a:extLst>
          </p:cNvPr>
          <p:cNvSpPr txBox="1"/>
          <p:nvPr/>
        </p:nvSpPr>
        <p:spPr>
          <a:xfrm>
            <a:off x="1635466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lang="he-IL" sz="1400" dirty="0"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הקשר</a:t>
            </a:r>
            <a:endParaRPr sz="1400" dirty="0"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sp>
        <p:nvSpPr>
          <p:cNvPr id="9" name="Google Shape;1548;p10">
            <a:extLst>
              <a:ext uri="{FF2B5EF4-FFF2-40B4-BE49-F238E27FC236}">
                <a16:creationId xmlns:a16="http://schemas.microsoft.com/office/drawing/2014/main" id="{264C7944-A2BB-7FAE-CFFF-AC50986D7536}"/>
              </a:ext>
            </a:extLst>
          </p:cNvPr>
          <p:cNvSpPr txBox="1"/>
          <p:nvPr/>
        </p:nvSpPr>
        <p:spPr>
          <a:xfrm>
            <a:off x="-8696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המלצה</a:t>
            </a:r>
          </a:p>
        </p:txBody>
      </p:sp>
      <p:sp>
        <p:nvSpPr>
          <p:cNvPr id="10" name="Google Shape;1548;p10">
            <a:extLst>
              <a:ext uri="{FF2B5EF4-FFF2-40B4-BE49-F238E27FC236}">
                <a16:creationId xmlns:a16="http://schemas.microsoft.com/office/drawing/2014/main" id="{F3F92373-B9C9-8621-48D8-1A00DB04FC73}"/>
              </a:ext>
            </a:extLst>
          </p:cNvPr>
          <p:cNvSpPr txBox="1"/>
          <p:nvPr/>
        </p:nvSpPr>
        <p:spPr>
          <a:xfrm>
            <a:off x="539358" y="309850"/>
            <a:ext cx="6120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lang="he-IL" sz="1600" dirty="0">
                <a:solidFill>
                  <a:srgbClr val="7FFF00"/>
                </a:solidFill>
                <a:latin typeface="Fb Jabutinski HebEng Con Bold" pitchFamily="2" charset="-79"/>
                <a:ea typeface="Open Sans"/>
                <a:cs typeface="Fb Jabutinski HebEng Con Bold" pitchFamily="2" charset="-79"/>
                <a:sym typeface="Open Sans"/>
              </a:rPr>
              <a:t>הסבר</a:t>
            </a:r>
            <a:endParaRPr sz="1600" dirty="0">
              <a:solidFill>
                <a:srgbClr val="7FFF00"/>
              </a:solidFill>
              <a:latin typeface="Fb Jabutinski HebEng Con Bold" pitchFamily="2" charset="-79"/>
              <a:ea typeface="Open Sans"/>
              <a:cs typeface="Fb Jabutinski HebEng Con Bold" pitchFamily="2" charset="-79"/>
              <a:sym typeface="Open Sans"/>
            </a:endParaRPr>
          </a:p>
        </p:txBody>
      </p: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601D78FB-30C2-FACC-01C3-448829F54146}"/>
              </a:ext>
            </a:extLst>
          </p:cNvPr>
          <p:cNvCxnSpPr>
            <a:cxnSpLocks/>
          </p:cNvCxnSpPr>
          <p:nvPr/>
        </p:nvCxnSpPr>
        <p:spPr>
          <a:xfrm>
            <a:off x="571331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ישר 10">
            <a:extLst>
              <a:ext uri="{FF2B5EF4-FFF2-40B4-BE49-F238E27FC236}">
                <a16:creationId xmlns:a16="http://schemas.microsoft.com/office/drawing/2014/main" id="{4DF4F010-C76C-6FB4-79BE-ED7406E7E6FA}"/>
              </a:ext>
            </a:extLst>
          </p:cNvPr>
          <p:cNvCxnSpPr>
            <a:cxnSpLocks/>
          </p:cNvCxnSpPr>
          <p:nvPr/>
        </p:nvCxnSpPr>
        <p:spPr>
          <a:xfrm>
            <a:off x="1667439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0">
            <a:extLst>
              <a:ext uri="{FF2B5EF4-FFF2-40B4-BE49-F238E27FC236}">
                <a16:creationId xmlns:a16="http://schemas.microsoft.com/office/drawing/2014/main" id="{EF25DBDB-D522-A664-AE69-EB835B5B2685}"/>
              </a:ext>
            </a:extLst>
          </p:cNvPr>
          <p:cNvCxnSpPr>
            <a:cxnSpLocks/>
          </p:cNvCxnSpPr>
          <p:nvPr/>
        </p:nvCxnSpPr>
        <p:spPr>
          <a:xfrm>
            <a:off x="2215493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1548;p10">
            <a:extLst>
              <a:ext uri="{FF2B5EF4-FFF2-40B4-BE49-F238E27FC236}">
                <a16:creationId xmlns:a16="http://schemas.microsoft.com/office/drawing/2014/main" id="{FB9B3BA6-4064-F76D-1C43-2C4807534091}"/>
              </a:ext>
            </a:extLst>
          </p:cNvPr>
          <p:cNvSpPr txBox="1"/>
          <p:nvPr/>
        </p:nvSpPr>
        <p:spPr>
          <a:xfrm>
            <a:off x="1087412" y="309850"/>
            <a:ext cx="6120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45700" rIns="36000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pen Sans"/>
              <a:buNone/>
              <a:tabLst/>
              <a:defRPr/>
            </a:pPr>
            <a:r>
              <a:rPr lang="he-IL" sz="1400" dirty="0">
                <a:latin typeface="Fb Jabutinski HebEng Con" panose="00000500000000000000" pitchFamily="50" charset="-79"/>
                <a:ea typeface="Open Sans"/>
                <a:cs typeface="Fb Jabutinski HebEng Con" panose="00000500000000000000" pitchFamily="50" charset="-79"/>
                <a:sym typeface="Open Sans"/>
              </a:rPr>
              <a:t>השפעה</a:t>
            </a:r>
            <a:endParaRPr sz="1400" dirty="0">
              <a:latin typeface="Fb Jabutinski HebEng Con" panose="00000500000000000000" pitchFamily="50" charset="-79"/>
              <a:ea typeface="Open Sans"/>
              <a:cs typeface="Fb Jabutinski HebEng Con" panose="00000500000000000000" pitchFamily="50" charset="-79"/>
              <a:sym typeface="Open Sans"/>
            </a:endParaRPr>
          </a:p>
        </p:txBody>
      </p:sp>
      <p:cxnSp>
        <p:nvCxnSpPr>
          <p:cNvPr id="15" name="מחבר ישר 10">
            <a:extLst>
              <a:ext uri="{FF2B5EF4-FFF2-40B4-BE49-F238E27FC236}">
                <a16:creationId xmlns:a16="http://schemas.microsoft.com/office/drawing/2014/main" id="{6202D5C9-DF16-7131-8C26-D0AEB31CFF76}"/>
              </a:ext>
            </a:extLst>
          </p:cNvPr>
          <p:cNvCxnSpPr>
            <a:cxnSpLocks/>
          </p:cNvCxnSpPr>
          <p:nvPr/>
        </p:nvCxnSpPr>
        <p:spPr>
          <a:xfrm>
            <a:off x="1119385" y="353107"/>
            <a:ext cx="0" cy="25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311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0">
          <a:extLst>
            <a:ext uri="{FF2B5EF4-FFF2-40B4-BE49-F238E27FC236}">
              <a16:creationId xmlns:a16="http://schemas.microsoft.com/office/drawing/2014/main" id="{EAFE5737-15FC-DDF0-0FED-4ADA6006E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1" name="Google Shape;2981;p153">
            <a:extLst>
              <a:ext uri="{FF2B5EF4-FFF2-40B4-BE49-F238E27FC236}">
                <a16:creationId xmlns:a16="http://schemas.microsoft.com/office/drawing/2014/main" id="{9925DE82-603E-39A5-DD96-47FE186A6061}"/>
              </a:ext>
            </a:extLst>
          </p:cNvPr>
          <p:cNvSpPr/>
          <p:nvPr/>
        </p:nvSpPr>
        <p:spPr>
          <a:xfrm>
            <a:off x="971550" y="1917807"/>
            <a:ext cx="102489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Calibri" panose="020F0502020204030204" pitchFamily="34" charset="0"/>
                <a:cs typeface="Fb Jabutinski HebEng Con Bold" panose="00000500000000000000" pitchFamily="50" charset="-79"/>
              </a:rPr>
              <a:t>What to say, Why to say it, and how to say it for the most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Calibri" panose="020F0502020204030204" pitchFamily="34" charset="0"/>
                <a:cs typeface="Fb Jabutinski HebEng Con Bold" panose="00000500000000000000" pitchFamily="50" charset="-79"/>
              </a:rPr>
              <a:t>impact 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F576594-9200-D649-3BBF-1868703B21BE}"/>
              </a:ext>
            </a:extLst>
          </p:cNvPr>
          <p:cNvSpPr txBox="1"/>
          <p:nvPr/>
        </p:nvSpPr>
        <p:spPr>
          <a:xfrm>
            <a:off x="4978400" y="6254234"/>
            <a:ext cx="223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 - Gene Zelazny - 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pic>
        <p:nvPicPr>
          <p:cNvPr id="4" name="תמונה 3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24B097E9-DDE0-7F74-522F-4278C830F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00" y="327736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00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9B639-BA60-FD39-8A4F-FD9C7DB8D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4221B7-C2E7-216B-F090-1512923FDE7B}"/>
              </a:ext>
            </a:extLst>
          </p:cNvPr>
          <p:cNvSpPr/>
          <p:nvPr/>
        </p:nvSpPr>
        <p:spPr>
          <a:xfrm>
            <a:off x="6095997" y="-2672"/>
            <a:ext cx="6096003" cy="6860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E682DB88-8879-5B49-EA44-C5C80B540981}"/>
              </a:ext>
            </a:extLst>
          </p:cNvPr>
          <p:cNvSpPr txBox="1"/>
          <p:nvPr/>
        </p:nvSpPr>
        <p:spPr>
          <a:xfrm>
            <a:off x="7375011" y="1300281"/>
            <a:ext cx="36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מלמעלה למטה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558E8D1E-E296-9013-1FCB-8CDFBCD59C14}"/>
              </a:ext>
            </a:extLst>
          </p:cNvPr>
          <p:cNvSpPr txBox="1"/>
          <p:nvPr/>
        </p:nvSpPr>
        <p:spPr>
          <a:xfrm>
            <a:off x="1191125" y="1300281"/>
            <a:ext cx="360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מלמטה למעלה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916A3B12-DAC1-2935-70A3-42298E128C3B}"/>
              </a:ext>
            </a:extLst>
          </p:cNvPr>
          <p:cNvSpPr txBox="1"/>
          <p:nvPr/>
        </p:nvSpPr>
        <p:spPr>
          <a:xfrm>
            <a:off x="7375011" y="4923152"/>
            <a:ext cx="36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</a:rPr>
              <a:t>מסיימים עם המידע הכי חשוב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9DC2B9B9-E3DF-E5CE-299C-F6688EBDB969}"/>
              </a:ext>
            </a:extLst>
          </p:cNvPr>
          <p:cNvSpPr txBox="1"/>
          <p:nvPr/>
        </p:nvSpPr>
        <p:spPr>
          <a:xfrm>
            <a:off x="1209596" y="2146889"/>
            <a:ext cx="360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</a:rPr>
              <a:t>מתחילים עם המידע הכי חשוב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DC52347F-E6DF-8F43-9E6E-E33BC947906C}"/>
              </a:ext>
            </a:extLst>
          </p:cNvPr>
          <p:cNvSpPr/>
          <p:nvPr/>
        </p:nvSpPr>
        <p:spPr>
          <a:xfrm>
            <a:off x="1" y="207442"/>
            <a:ext cx="60959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7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Explain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B3DC15A2-9B18-9747-E60A-1222522C40B2}"/>
              </a:ext>
            </a:extLst>
          </p:cNvPr>
          <p:cNvSpPr/>
          <p:nvPr/>
        </p:nvSpPr>
        <p:spPr>
          <a:xfrm>
            <a:off x="6095997" y="210223"/>
            <a:ext cx="60784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7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Explore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rgbClr val="7FFF00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3414AEF2-25FC-F20A-5464-E570FEAC3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7571203" y="2146889"/>
            <a:ext cx="3145595" cy="3145595"/>
          </a:xfrm>
          <a:prstGeom prst="rect">
            <a:avLst/>
          </a:prstGeom>
        </p:spPr>
      </p:pic>
      <p:pic>
        <p:nvPicPr>
          <p:cNvPr id="4" name="תמונה 8" descr="תמונה שמכילה משולש, קו, עיצוב, יצירתיות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DF9DD73F-C489-FD39-2E95-5AA1E7673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498877" y="2146889"/>
            <a:ext cx="3145595" cy="3145595"/>
          </a:xfrm>
          <a:prstGeom prst="rect">
            <a:avLst/>
          </a:prstGeom>
        </p:spPr>
      </p:pic>
      <p:pic>
        <p:nvPicPr>
          <p:cNvPr id="2" name="Shape 12" descr="תמונה שמכילה עיגול, גופן, גרפיקה, לוגו&#10;&#10;התיאור נוצר באופן אוטומטי">
            <a:hlinkClick r:id="rId5"/>
            <a:extLst>
              <a:ext uri="{FF2B5EF4-FFF2-40B4-BE49-F238E27FC236}">
                <a16:creationId xmlns:a16="http://schemas.microsoft.com/office/drawing/2014/main" id="{8DA677BF-94E8-F9E4-6F99-6B65BE7F4AD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757" t="4287" r="52074" b="76415"/>
          <a:stretch/>
        </p:blipFill>
        <p:spPr>
          <a:xfrm>
            <a:off x="5888800" y="84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C51C1E49-64E0-5B57-58CC-D3DE3331D4E7}"/>
              </a:ext>
            </a:extLst>
          </p:cNvPr>
          <p:cNvSpPr txBox="1"/>
          <p:nvPr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049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8A82-D0B2-33CC-8A0C-D21D80B2B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55">
            <a:extLst>
              <a:ext uri="{FF2B5EF4-FFF2-40B4-BE49-F238E27FC236}">
                <a16:creationId xmlns:a16="http://schemas.microsoft.com/office/drawing/2014/main" id="{86DFCD42-985C-56B4-D16E-5C156747A1CB}"/>
              </a:ext>
            </a:extLst>
          </p:cNvPr>
          <p:cNvSpPr txBox="1"/>
          <p:nvPr/>
        </p:nvSpPr>
        <p:spPr>
          <a:xfrm>
            <a:off x="918986" y="2051700"/>
            <a:ext cx="10354028" cy="2754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הנגשה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.</a:t>
            </a:r>
            <a:endParaRPr kumimoji="0" lang="he-IL" sz="17300" b="1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6532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05EBB-E3DE-2D29-5A27-B124B614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8F578A-BDCF-A5AA-A022-BD6EB523C0A5}"/>
              </a:ext>
            </a:extLst>
          </p:cNvPr>
          <p:cNvSpPr txBox="1"/>
          <p:nvPr/>
        </p:nvSpPr>
        <p:spPr>
          <a:xfrm>
            <a:off x="3967256" y="4856443"/>
            <a:ext cx="20612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itchFamily="2" charset="-79"/>
                <a:ea typeface="+mn-ea"/>
                <a:cs typeface="Fb Jabutinski HebEng Con" pitchFamily="2" charset="-79"/>
              </a:rPr>
              <a:t>פרטים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itchFamily="2" charset="-79"/>
              <a:ea typeface="+mn-ea"/>
              <a:cs typeface="Fb Jabutinski HebEng Con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1CB43C-9F7F-B263-E8F0-AF6CAD4B7147}"/>
              </a:ext>
            </a:extLst>
          </p:cNvPr>
          <p:cNvSpPr txBox="1"/>
          <p:nvPr/>
        </p:nvSpPr>
        <p:spPr>
          <a:xfrm>
            <a:off x="3894930" y="3483561"/>
            <a:ext cx="20612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itchFamily="2" charset="-79"/>
                <a:ea typeface="+mn-ea"/>
                <a:cs typeface="Fb Jabutinski HebEng Con" pitchFamily="2" charset="-79"/>
              </a:rPr>
              <a:t>מידע תומך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itchFamily="2" charset="-79"/>
              <a:ea typeface="+mn-ea"/>
              <a:cs typeface="Fb Jabutinski HebEng Con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1DCAE3-8F61-3455-1421-86E21C825AAF}"/>
              </a:ext>
            </a:extLst>
          </p:cNvPr>
          <p:cNvSpPr txBox="1"/>
          <p:nvPr/>
        </p:nvSpPr>
        <p:spPr>
          <a:xfrm>
            <a:off x="3928511" y="2079683"/>
            <a:ext cx="20612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המסר המרכזי</a:t>
            </a:r>
            <a:endParaRPr kumimoji="0" lang="he-I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A7D92E-8A79-5612-35BA-26CC61C920FE}"/>
              </a:ext>
            </a:extLst>
          </p:cNvPr>
          <p:cNvSpPr txBox="1"/>
          <p:nvPr/>
        </p:nvSpPr>
        <p:spPr>
          <a:xfrm>
            <a:off x="6067902" y="1758157"/>
            <a:ext cx="418841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7413F4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המידע הכי חשוב בהתחלה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itchFamily="2" charset="-79"/>
                <a:ea typeface="+mn-ea"/>
                <a:cs typeface="Fb Jabutinski HebEng Con" pitchFamily="2" charset="-79"/>
              </a:rPr>
              <a:t>לפתוח עם המסר המרכזי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F70F50-DBBE-D7BA-63E3-C26488FEED8D}"/>
              </a:ext>
            </a:extLst>
          </p:cNvPr>
          <p:cNvSpPr txBox="1"/>
          <p:nvPr/>
        </p:nvSpPr>
        <p:spPr>
          <a:xfrm>
            <a:off x="7951525" y="3115125"/>
            <a:ext cx="23047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מידע תומך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itchFamily="2" charset="-79"/>
                <a:ea typeface="+mn-ea"/>
                <a:cs typeface="Fb Jabutinski HebEng Con" pitchFamily="2" charset="-79"/>
              </a:rPr>
              <a:t>הסבר קצר וממוקד של הנקודות העיקריות שהובילו אותנו למסקנות. </a:t>
            </a:r>
          </a:p>
        </p:txBody>
      </p:sp>
      <p:pic>
        <p:nvPicPr>
          <p:cNvPr id="21" name="תמונה 2" descr="תמונה שמכילה משולש, קו, עיצוב, יצירתיות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A58D76F3-03FD-D173-0EFD-30522BD45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949" y="654432"/>
            <a:ext cx="6094007" cy="6094007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1A92440-8A7A-8FA6-11C8-112B2E59A87E}"/>
              </a:ext>
            </a:extLst>
          </p:cNvPr>
          <p:cNvCxnSpPr>
            <a:cxnSpLocks/>
          </p:cNvCxnSpPr>
          <p:nvPr/>
        </p:nvCxnSpPr>
        <p:spPr>
          <a:xfrm flipH="1" flipV="1">
            <a:off x="6164109" y="3621425"/>
            <a:ext cx="3996000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2CEEB1-F637-C50C-1B29-2E8BF0BA14E7}"/>
              </a:ext>
            </a:extLst>
          </p:cNvPr>
          <p:cNvCxnSpPr>
            <a:cxnSpLocks/>
          </p:cNvCxnSpPr>
          <p:nvPr/>
        </p:nvCxnSpPr>
        <p:spPr>
          <a:xfrm flipH="1">
            <a:off x="5382672" y="2338205"/>
            <a:ext cx="4752000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BE9B11-D75D-18CE-B523-0FB0C7119535}"/>
              </a:ext>
            </a:extLst>
          </p:cNvPr>
          <p:cNvSpPr txBox="1"/>
          <p:nvPr/>
        </p:nvSpPr>
        <p:spPr>
          <a:xfrm>
            <a:off x="7855641" y="4825664"/>
            <a:ext cx="2380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דיון וקבלת החלטות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itchFamily="2" charset="-79"/>
                <a:ea typeface="+mn-ea"/>
                <a:cs typeface="Fb Jabutinski HebEng Con" pitchFamily="2" charset="-79"/>
              </a:rPr>
              <a:t>לסיים עם סיכום וקריאה לפעולה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770C8F-0FC5-70F2-1E58-9CC827F71ADC}"/>
              </a:ext>
            </a:extLst>
          </p:cNvPr>
          <p:cNvCxnSpPr>
            <a:cxnSpLocks/>
          </p:cNvCxnSpPr>
          <p:nvPr/>
        </p:nvCxnSpPr>
        <p:spPr>
          <a:xfrm flipH="1">
            <a:off x="7157517" y="5192616"/>
            <a:ext cx="2988000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3001;p98">
            <a:extLst>
              <a:ext uri="{FF2B5EF4-FFF2-40B4-BE49-F238E27FC236}">
                <a16:creationId xmlns:a16="http://schemas.microsoft.com/office/drawing/2014/main" id="{193E79D2-D2B5-CD94-6E92-EDF09FFE055E}"/>
              </a:ext>
            </a:extLst>
          </p:cNvPr>
          <p:cNvSpPr txBox="1"/>
          <p:nvPr/>
        </p:nvSpPr>
        <p:spPr>
          <a:xfrm flipH="1">
            <a:off x="0" y="506746"/>
            <a:ext cx="113311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he-IL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להתחיל מהסוף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Black" panose="00000500000000000000" pitchFamily="50" charset="-79"/>
              <a:ea typeface="Arial"/>
              <a:cs typeface="Fb Jabutinski HebEng Black" panose="00000500000000000000" pitchFamily="50" charset="-79"/>
              <a:sym typeface="Arial"/>
            </a:endParaRPr>
          </a:p>
        </p:txBody>
      </p:sp>
      <p:cxnSp>
        <p:nvCxnSpPr>
          <p:cNvPr id="4" name="Google Shape;3002;p98">
            <a:extLst>
              <a:ext uri="{FF2B5EF4-FFF2-40B4-BE49-F238E27FC236}">
                <a16:creationId xmlns:a16="http://schemas.microsoft.com/office/drawing/2014/main" id="{0C42CE05-BD6F-0CC0-579C-CCE27475B2D2}"/>
              </a:ext>
            </a:extLst>
          </p:cNvPr>
          <p:cNvCxnSpPr>
            <a:cxnSpLocks/>
          </p:cNvCxnSpPr>
          <p:nvPr/>
        </p:nvCxnSpPr>
        <p:spPr>
          <a:xfrm flipH="1">
            <a:off x="-33866" y="804087"/>
            <a:ext cx="8944402" cy="6875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486BB002-76E2-1FB1-ECAF-5727BD825C71}"/>
              </a:ext>
            </a:extLst>
          </p:cNvPr>
          <p:cNvSpPr/>
          <p:nvPr/>
        </p:nvSpPr>
        <p:spPr>
          <a:xfrm>
            <a:off x="11318725" y="705231"/>
            <a:ext cx="185828" cy="185828"/>
          </a:xfrm>
          <a:prstGeom prst="ellipse">
            <a:avLst/>
          </a:prstGeom>
          <a:solidFill>
            <a:srgbClr val="8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Google Shape;3002;p98">
            <a:extLst>
              <a:ext uri="{FF2B5EF4-FFF2-40B4-BE49-F238E27FC236}">
                <a16:creationId xmlns:a16="http://schemas.microsoft.com/office/drawing/2014/main" id="{7CB66153-881C-9D1C-F4B9-19943FEC9405}"/>
              </a:ext>
            </a:extLst>
          </p:cNvPr>
          <p:cNvCxnSpPr>
            <a:cxnSpLocks/>
          </p:cNvCxnSpPr>
          <p:nvPr/>
        </p:nvCxnSpPr>
        <p:spPr>
          <a:xfrm flipH="1">
            <a:off x="11411639" y="804087"/>
            <a:ext cx="780361" cy="0"/>
          </a:xfrm>
          <a:prstGeom prst="straightConnector1">
            <a:avLst/>
          </a:prstGeom>
          <a:noFill/>
          <a:ln w="12700" cap="flat" cmpd="sng">
            <a:solidFill>
              <a:srgbClr val="8000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תמונה 19" descr="תמונה שמכילה ירח, חשיכה, חפץ אסטרונומי, אסטרונומיה&#10;&#10;התיאור נוצר באופן אוטומטי">
            <a:extLst>
              <a:ext uri="{FF2B5EF4-FFF2-40B4-BE49-F238E27FC236}">
                <a16:creationId xmlns:a16="http://schemas.microsoft.com/office/drawing/2014/main" id="{5F981265-A4EE-39CA-E32B-FE89473A7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7" y="5999999"/>
            <a:ext cx="1728001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5F89-FD0B-C9C1-21C2-0C0594393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3001;p98">
            <a:extLst>
              <a:ext uri="{FF2B5EF4-FFF2-40B4-BE49-F238E27FC236}">
                <a16:creationId xmlns:a16="http://schemas.microsoft.com/office/drawing/2014/main" id="{1C9FA8D5-5B71-5C61-64D7-E6F5F8E40356}"/>
              </a:ext>
            </a:extLst>
          </p:cNvPr>
          <p:cNvSpPr txBox="1"/>
          <p:nvPr/>
        </p:nvSpPr>
        <p:spPr>
          <a:xfrm flipH="1">
            <a:off x="2616121" y="122603"/>
            <a:ext cx="957519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3200" b="0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הצגת נתונים שמותאמת למערכת ההפעלה שלנו</a:t>
            </a:r>
          </a:p>
        </p:txBody>
      </p:sp>
      <p:cxnSp>
        <p:nvCxnSpPr>
          <p:cNvPr id="57" name="Google Shape;3002;p98">
            <a:extLst>
              <a:ext uri="{FF2B5EF4-FFF2-40B4-BE49-F238E27FC236}">
                <a16:creationId xmlns:a16="http://schemas.microsoft.com/office/drawing/2014/main" id="{544386AF-12C3-AFA2-537D-498F8EC67022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" name="תיבת טקסט 57">
            <a:extLst>
              <a:ext uri="{FF2B5EF4-FFF2-40B4-BE49-F238E27FC236}">
                <a16:creationId xmlns:a16="http://schemas.microsoft.com/office/drawing/2014/main" id="{F4BDC384-5706-4083-15E6-1FB983BB009F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תרגום מהמערכת האנליטית למערכת האינטואיטיבית | להפוך 24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X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17 ל-2+3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8F37D4-C870-7443-2C74-BA55D9533B07}"/>
              </a:ext>
            </a:extLst>
          </p:cNvPr>
          <p:cNvGrpSpPr/>
          <p:nvPr/>
        </p:nvGrpSpPr>
        <p:grpSpPr>
          <a:xfrm>
            <a:off x="1285421" y="2650157"/>
            <a:ext cx="9621159" cy="2045366"/>
            <a:chOff x="1230298" y="3282719"/>
            <a:chExt cx="9621159" cy="2045366"/>
          </a:xfrm>
        </p:grpSpPr>
        <p:grpSp>
          <p:nvGrpSpPr>
            <p:cNvPr id="3" name="קבוצה 23">
              <a:extLst>
                <a:ext uri="{FF2B5EF4-FFF2-40B4-BE49-F238E27FC236}">
                  <a16:creationId xmlns:a16="http://schemas.microsoft.com/office/drawing/2014/main" id="{EA6C7893-A563-AA35-C656-BBBE6761608F}"/>
                </a:ext>
              </a:extLst>
            </p:cNvPr>
            <p:cNvGrpSpPr/>
            <p:nvPr/>
          </p:nvGrpSpPr>
          <p:grpSpPr>
            <a:xfrm>
              <a:off x="1230298" y="3282719"/>
              <a:ext cx="2824674" cy="2045366"/>
              <a:chOff x="307919" y="2848954"/>
              <a:chExt cx="3368351" cy="2045366"/>
            </a:xfrm>
            <a:solidFill>
              <a:srgbClr val="000000">
                <a:alpha val="40000"/>
              </a:srgbClr>
            </a:solidFill>
          </p:grpSpPr>
          <p:sp>
            <p:nvSpPr>
              <p:cNvPr id="42" name="תיבת טקסט 25">
                <a:extLst>
                  <a:ext uri="{FF2B5EF4-FFF2-40B4-BE49-F238E27FC236}">
                    <a16:creationId xmlns:a16="http://schemas.microsoft.com/office/drawing/2014/main" id="{8712DCAE-BC5D-00E2-8240-85CE303EF4A7}"/>
                  </a:ext>
                </a:extLst>
              </p:cNvPr>
              <p:cNvSpPr txBox="1"/>
              <p:nvPr/>
            </p:nvSpPr>
            <p:spPr>
              <a:xfrm>
                <a:off x="755788" y="2848954"/>
                <a:ext cx="2472612" cy="4392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25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Black" panose="00000500000000000000" pitchFamily="50" charset="-79"/>
                    <a:ea typeface="Calibri" panose="020F0502020204030204" pitchFamily="34" charset="0"/>
                    <a:cs typeface="Fb Jabutinski HebEng Black" panose="00000500000000000000" pitchFamily="50" charset="-79"/>
                    <a:sym typeface="Arial"/>
                  </a:rPr>
                  <a:t>Keep it Simple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lack" panose="00000500000000000000" pitchFamily="50" charset="-79"/>
                  <a:ea typeface="Calibri" panose="020F0502020204030204" pitchFamily="34" charset="0"/>
                  <a:cs typeface="Fb Jabutinski HebEng Black" panose="00000500000000000000" pitchFamily="50" charset="-79"/>
                  <a:sym typeface="Arial"/>
                </a:endParaRPr>
              </a:p>
            </p:txBody>
          </p:sp>
          <p:graphicFrame>
            <p:nvGraphicFramePr>
              <p:cNvPr id="43" name="תרשים 26">
                <a:extLst>
                  <a:ext uri="{FF2B5EF4-FFF2-40B4-BE49-F238E27FC236}">
                    <a16:creationId xmlns:a16="http://schemas.microsoft.com/office/drawing/2014/main" id="{5D8775C2-9568-7B1B-B7B5-3B2CCD7635A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07919" y="3291650"/>
              <a:ext cx="3368351" cy="1602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grpSp>
          <p:nvGrpSpPr>
            <p:cNvPr id="33" name="קבוצה 27">
              <a:extLst>
                <a:ext uri="{FF2B5EF4-FFF2-40B4-BE49-F238E27FC236}">
                  <a16:creationId xmlns:a16="http://schemas.microsoft.com/office/drawing/2014/main" id="{9000CDBD-7019-EF19-B07F-B60E1A6A70F6}"/>
                </a:ext>
              </a:extLst>
            </p:cNvPr>
            <p:cNvGrpSpPr/>
            <p:nvPr/>
          </p:nvGrpSpPr>
          <p:grpSpPr>
            <a:xfrm>
              <a:off x="4641841" y="3286263"/>
              <a:ext cx="2896865" cy="2038279"/>
              <a:chOff x="4430488" y="2848954"/>
              <a:chExt cx="3368351" cy="2038279"/>
            </a:xfrm>
          </p:grpSpPr>
          <p:sp>
            <p:nvSpPr>
              <p:cNvPr id="40" name="תיבת טקסט 28">
                <a:extLst>
                  <a:ext uri="{FF2B5EF4-FFF2-40B4-BE49-F238E27FC236}">
                    <a16:creationId xmlns:a16="http://schemas.microsoft.com/office/drawing/2014/main" id="{0A869DEB-2361-72CF-382E-B493C87DF8F0}"/>
                  </a:ext>
                </a:extLst>
              </p:cNvPr>
              <p:cNvSpPr txBox="1"/>
              <p:nvPr/>
            </p:nvSpPr>
            <p:spPr>
              <a:xfrm>
                <a:off x="4878357" y="2848954"/>
                <a:ext cx="2472612" cy="4392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25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000"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Black" panose="00000500000000000000" pitchFamily="50" charset="-79"/>
                    <a:ea typeface="Calibri" panose="020F0502020204030204" pitchFamily="34" charset="0"/>
                    <a:cs typeface="Fb Jabutinski HebEng Black" panose="00000500000000000000" pitchFamily="50" charset="-79"/>
                    <a:sym typeface="Arial"/>
                  </a:rPr>
                  <a:t>Less is More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lack" panose="00000500000000000000" pitchFamily="50" charset="-79"/>
                  <a:ea typeface="Calibri" panose="020F0502020204030204" pitchFamily="34" charset="0"/>
                  <a:cs typeface="Fb Jabutinski HebEng Black" panose="00000500000000000000" pitchFamily="50" charset="-79"/>
                  <a:sym typeface="Arial"/>
                </a:endParaRPr>
              </a:p>
            </p:txBody>
          </p:sp>
          <p:graphicFrame>
            <p:nvGraphicFramePr>
              <p:cNvPr id="41" name="תרשים 29">
                <a:extLst>
                  <a:ext uri="{FF2B5EF4-FFF2-40B4-BE49-F238E27FC236}">
                    <a16:creationId xmlns:a16="http://schemas.microsoft.com/office/drawing/2014/main" id="{244DF91A-5C95-CEEA-1E9F-F210CE7ECB54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4430488" y="3284563"/>
              <a:ext cx="3368351" cy="1602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34" name="קבוצה 33">
              <a:extLst>
                <a:ext uri="{FF2B5EF4-FFF2-40B4-BE49-F238E27FC236}">
                  <a16:creationId xmlns:a16="http://schemas.microsoft.com/office/drawing/2014/main" id="{E42FF340-4A36-10A4-C3FA-F2AF7A3CD910}"/>
                </a:ext>
              </a:extLst>
            </p:cNvPr>
            <p:cNvGrpSpPr/>
            <p:nvPr/>
          </p:nvGrpSpPr>
          <p:grpSpPr>
            <a:xfrm>
              <a:off x="8125575" y="3299783"/>
              <a:ext cx="2725882" cy="2011238"/>
              <a:chOff x="8069428" y="3316847"/>
              <a:chExt cx="2725882" cy="2011238"/>
            </a:xfrm>
          </p:grpSpPr>
          <p:grpSp>
            <p:nvGrpSpPr>
              <p:cNvPr id="35" name="קבוצה 30">
                <a:extLst>
                  <a:ext uri="{FF2B5EF4-FFF2-40B4-BE49-F238E27FC236}">
                    <a16:creationId xmlns:a16="http://schemas.microsoft.com/office/drawing/2014/main" id="{34B409DE-5E36-D793-B32F-69E1E1958D75}"/>
                  </a:ext>
                </a:extLst>
              </p:cNvPr>
              <p:cNvGrpSpPr/>
              <p:nvPr/>
            </p:nvGrpSpPr>
            <p:grpSpPr>
              <a:xfrm>
                <a:off x="8069428" y="3316847"/>
                <a:ext cx="2725882" cy="2011238"/>
                <a:chOff x="8473754" y="2857335"/>
                <a:chExt cx="3368351" cy="2011238"/>
              </a:xfrm>
            </p:grpSpPr>
            <p:sp>
              <p:nvSpPr>
                <p:cNvPr id="37" name="תיבת טקסט 31">
                  <a:extLst>
                    <a:ext uri="{FF2B5EF4-FFF2-40B4-BE49-F238E27FC236}">
                      <a16:creationId xmlns:a16="http://schemas.microsoft.com/office/drawing/2014/main" id="{E3BF85AB-1908-120D-5FEF-C7B72767C0DF}"/>
                    </a:ext>
                  </a:extLst>
                </p:cNvPr>
                <p:cNvSpPr txBox="1"/>
                <p:nvPr/>
              </p:nvSpPr>
              <p:spPr>
                <a:xfrm>
                  <a:off x="8781609" y="2857335"/>
                  <a:ext cx="2752639" cy="4392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25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0"/>
                    <a:buFont typeface="Arial"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Fb Jabutinski HebEng Black" panose="00000500000000000000" pitchFamily="50" charset="-79"/>
                      <a:ea typeface="Calibri" panose="020F0502020204030204" pitchFamily="34" charset="0"/>
                      <a:cs typeface="Fb Jabutinski HebEng Black" panose="00000500000000000000" pitchFamily="50" charset="-79"/>
                      <a:sym typeface="Arial"/>
                    </a:rPr>
                    <a:t>To the Point</a:t>
                  </a:r>
                  <a:endPara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Black" panose="00000500000000000000" pitchFamily="50" charset="-79"/>
                    <a:ea typeface="Calibri" panose="020F0502020204030204" pitchFamily="34" charset="0"/>
                    <a:cs typeface="Fb Jabutinski HebEng Black" panose="00000500000000000000" pitchFamily="50" charset="-79"/>
                    <a:sym typeface="Arial"/>
                  </a:endParaRPr>
                </a:p>
              </p:txBody>
            </p:sp>
            <p:graphicFrame>
              <p:nvGraphicFramePr>
                <p:cNvPr id="38" name="תרשים 32">
                  <a:extLst>
                    <a:ext uri="{FF2B5EF4-FFF2-40B4-BE49-F238E27FC236}">
                      <a16:creationId xmlns:a16="http://schemas.microsoft.com/office/drawing/2014/main" id="{C345539B-6A71-81A2-8E94-64E79507E978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>
                <a:off x="8473754" y="3265903"/>
                <a:ext cx="3368351" cy="160267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39" name="Oval 14">
                  <a:extLst>
                    <a:ext uri="{FF2B5EF4-FFF2-40B4-BE49-F238E27FC236}">
                      <a16:creationId xmlns:a16="http://schemas.microsoft.com/office/drawing/2014/main" id="{AF79A33D-8057-7565-0F56-2D5E8506BC63}"/>
                    </a:ext>
                  </a:extLst>
                </p:cNvPr>
                <p:cNvSpPr/>
                <p:nvPr/>
              </p:nvSpPr>
              <p:spPr>
                <a:xfrm>
                  <a:off x="10638008" y="4006553"/>
                  <a:ext cx="177940" cy="144000"/>
                </a:xfrm>
                <a:prstGeom prst="ellipse">
                  <a:avLst/>
                </a:prstGeom>
                <a:solidFill>
                  <a:srgbClr val="8000FF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100" cap="none" spc="-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6" name="אליפסה 35">
                <a:extLst>
                  <a:ext uri="{FF2B5EF4-FFF2-40B4-BE49-F238E27FC236}">
                    <a16:creationId xmlns:a16="http://schemas.microsoft.com/office/drawing/2014/main" id="{4FFDE413-A4B0-34B1-5BF6-3CF210173487}"/>
                  </a:ext>
                </a:extLst>
              </p:cNvPr>
              <p:cNvSpPr/>
              <p:nvPr/>
            </p:nvSpPr>
            <p:spPr>
              <a:xfrm>
                <a:off x="9712879" y="4358065"/>
                <a:ext cx="360000" cy="360000"/>
              </a:xfrm>
              <a:prstGeom prst="ellipse">
                <a:avLst/>
              </a:prstGeom>
              <a:solidFill>
                <a:srgbClr val="8000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44" name="Shape 12" descr="תמונה שמכילה עיגול, גופן, גרפיקה, לוגו&#10;&#10;התיאור נוצר באופן אוטומטי">
            <a:hlinkClick r:id="rId5"/>
            <a:extLst>
              <a:ext uri="{FF2B5EF4-FFF2-40B4-BE49-F238E27FC236}">
                <a16:creationId xmlns:a16="http://schemas.microsoft.com/office/drawing/2014/main" id="{A1F4B92B-2487-525A-C820-B47DDFC5083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solidFill>
            <a:srgbClr val="EE0000"/>
          </a:solidFill>
          <a:ln>
            <a:noFill/>
          </a:ln>
        </p:spPr>
      </p:pic>
      <p:cxnSp>
        <p:nvCxnSpPr>
          <p:cNvPr id="59" name="Google Shape;3002;p98">
            <a:extLst>
              <a:ext uri="{FF2B5EF4-FFF2-40B4-BE49-F238E27FC236}">
                <a16:creationId xmlns:a16="http://schemas.microsoft.com/office/drawing/2014/main" id="{1E52D472-D9AE-F687-4F0D-8269997483DA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4428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99003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17222-0007-8AE1-9519-14F31DBA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01;p98">
            <a:extLst>
              <a:ext uri="{FF2B5EF4-FFF2-40B4-BE49-F238E27FC236}">
                <a16:creationId xmlns:a16="http://schemas.microsoft.com/office/drawing/2014/main" id="{87DD1928-1154-D0A3-7E21-29670E761562}"/>
              </a:ext>
            </a:extLst>
          </p:cNvPr>
          <p:cNvSpPr txBox="1"/>
          <p:nvPr/>
        </p:nvSpPr>
        <p:spPr>
          <a:xfrm flipH="1">
            <a:off x="2616121" y="30271"/>
            <a:ext cx="957519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להתאים את המסר לקהל ולמטרה</a:t>
            </a:r>
          </a:p>
        </p:txBody>
      </p: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899E5E15-8595-C6AF-B4C3-2DE8598C2990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0DC39DB6-D9CC-83BB-D4D7-36AFD4281AFA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על איזה שאלות הכותרת שלי עונה?</a:t>
            </a:r>
          </a:p>
        </p:txBody>
      </p:sp>
      <p:cxnSp>
        <p:nvCxnSpPr>
          <p:cNvPr id="7" name="Google Shape;3002;p98">
            <a:extLst>
              <a:ext uri="{FF2B5EF4-FFF2-40B4-BE49-F238E27FC236}">
                <a16:creationId xmlns:a16="http://schemas.microsoft.com/office/drawing/2014/main" id="{0B0AFEFC-47B3-73D8-63D2-CBE1ADE43534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8100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0" name="Group 42">
            <a:extLst>
              <a:ext uri="{FF2B5EF4-FFF2-40B4-BE49-F238E27FC236}">
                <a16:creationId xmlns:a16="http://schemas.microsoft.com/office/drawing/2014/main" id="{17FF8B79-10F7-F6CB-F8D0-67EF05C7CCA0}"/>
              </a:ext>
            </a:extLst>
          </p:cNvPr>
          <p:cNvGrpSpPr/>
          <p:nvPr/>
        </p:nvGrpSpPr>
        <p:grpSpPr>
          <a:xfrm>
            <a:off x="8403457" y="4051085"/>
            <a:ext cx="1806085" cy="1879398"/>
            <a:chOff x="2640070" y="1470747"/>
            <a:chExt cx="1806085" cy="1879398"/>
          </a:xfrm>
        </p:grpSpPr>
        <p:pic>
          <p:nvPicPr>
            <p:cNvPr id="31" name="תמונה 30" descr="תמונה שמכילה שרטוט, ציור, אומנות קליפיפם, אומנות ילדים&#10;&#10;התיאור נוצר באופן אוטומטי">
              <a:extLst>
                <a:ext uri="{FF2B5EF4-FFF2-40B4-BE49-F238E27FC236}">
                  <a16:creationId xmlns:a16="http://schemas.microsoft.com/office/drawing/2014/main" id="{EFB074F9-5FDD-0423-ABB7-F6C0A8EB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0070" y="1741420"/>
              <a:ext cx="1706689" cy="1608725"/>
            </a:xfrm>
            <a:prstGeom prst="rect">
              <a:avLst/>
            </a:prstGeom>
          </p:spPr>
        </p:pic>
        <p:sp>
          <p:nvSpPr>
            <p:cNvPr id="32" name="תיבת טקסט 31">
              <a:extLst>
                <a:ext uri="{FF2B5EF4-FFF2-40B4-BE49-F238E27FC236}">
                  <a16:creationId xmlns:a16="http://schemas.microsoft.com/office/drawing/2014/main" id="{E6DD7260-A23A-60E7-1416-A74ADC39243D}"/>
                </a:ext>
              </a:extLst>
            </p:cNvPr>
            <p:cNvSpPr txBox="1"/>
            <p:nvPr/>
          </p:nvSpPr>
          <p:spPr>
            <a:xfrm>
              <a:off x="2640070" y="1470747"/>
              <a:ext cx="180608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+mn-ea"/>
                  <a:cs typeface="Fb Jabutinski HebEng Con" panose="00000500000000000000" pitchFamily="50" charset="-79"/>
                </a:rPr>
                <a:t>התוצאה הרצויה</a:t>
              </a:r>
            </a:p>
          </p:txBody>
        </p:sp>
      </p:grpSp>
      <p:sp>
        <p:nvSpPr>
          <p:cNvPr id="33" name="מלבן 32">
            <a:extLst>
              <a:ext uri="{FF2B5EF4-FFF2-40B4-BE49-F238E27FC236}">
                <a16:creationId xmlns:a16="http://schemas.microsoft.com/office/drawing/2014/main" id="{DE2FBEE8-2662-8DB1-B2F8-FA3A31B3C47C}"/>
              </a:ext>
            </a:extLst>
          </p:cNvPr>
          <p:cNvSpPr/>
          <p:nvPr/>
        </p:nvSpPr>
        <p:spPr>
          <a:xfrm>
            <a:off x="8598751" y="2599614"/>
            <a:ext cx="858831" cy="855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Fb Jabutinski HebEng" panose="00000500000000000000" pitchFamily="50" charset="-79"/>
            </a:endParaRPr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AC94F266-3A5D-C436-14F3-9ECDB89C9511}"/>
              </a:ext>
            </a:extLst>
          </p:cNvPr>
          <p:cNvGrpSpPr/>
          <p:nvPr/>
        </p:nvGrpSpPr>
        <p:grpSpPr>
          <a:xfrm>
            <a:off x="7312750" y="1586569"/>
            <a:ext cx="3477275" cy="1882955"/>
            <a:chOff x="130629" y="1385814"/>
            <a:chExt cx="5116283" cy="3147339"/>
          </a:xfrm>
        </p:grpSpPr>
        <p:pic>
          <p:nvPicPr>
            <p:cNvPr id="35" name="תמונה 34" descr="תמונה שמכילה ציור, שרטוט, אומנות קווים, איור&#10;&#10;התיאור נוצר באופן אוטומטי">
              <a:extLst>
                <a:ext uri="{FF2B5EF4-FFF2-40B4-BE49-F238E27FC236}">
                  <a16:creationId xmlns:a16="http://schemas.microsoft.com/office/drawing/2014/main" id="{980858E6-4431-8330-C06E-FD7EB3403C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" t="27250" r="12252" b="4495"/>
            <a:stretch/>
          </p:blipFill>
          <p:spPr>
            <a:xfrm flipH="1">
              <a:off x="623156" y="2529813"/>
              <a:ext cx="4623756" cy="2003340"/>
            </a:xfrm>
            <a:prstGeom prst="rect">
              <a:avLst/>
            </a:prstGeom>
          </p:spPr>
        </p:pic>
        <p:sp>
          <p:nvSpPr>
            <p:cNvPr id="36" name="מלבן 10">
              <a:extLst>
                <a:ext uri="{FF2B5EF4-FFF2-40B4-BE49-F238E27FC236}">
                  <a16:creationId xmlns:a16="http://schemas.microsoft.com/office/drawing/2014/main" id="{97B6F906-86C5-9BB2-A221-DF1448864856}"/>
                </a:ext>
              </a:extLst>
            </p:cNvPr>
            <p:cNvSpPr/>
            <p:nvPr/>
          </p:nvSpPr>
          <p:spPr>
            <a:xfrm rot="507391">
              <a:off x="315402" y="1998763"/>
              <a:ext cx="1297756" cy="773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Fb Jabutinski HebEng" panose="00000500000000000000" pitchFamily="50" charset="-79"/>
              </a:endParaRPr>
            </a:p>
          </p:txBody>
        </p:sp>
        <p:pic>
          <p:nvPicPr>
            <p:cNvPr id="37" name="גרפיקה 2" descr="קו חץ: עקומה נגד כיוון השעון קו מיתאר">
              <a:extLst>
                <a:ext uri="{FF2B5EF4-FFF2-40B4-BE49-F238E27FC236}">
                  <a16:creationId xmlns:a16="http://schemas.microsoft.com/office/drawing/2014/main" id="{C431DD0E-36F6-1D15-0804-E0978BAC2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4338393">
              <a:off x="2667514" y="2089916"/>
              <a:ext cx="914400" cy="914400"/>
            </a:xfrm>
            <a:prstGeom prst="rect">
              <a:avLst/>
            </a:prstGeom>
          </p:spPr>
        </p:pic>
        <p:sp>
          <p:nvSpPr>
            <p:cNvPr id="38" name="תיבת טקסט 12">
              <a:extLst>
                <a:ext uri="{FF2B5EF4-FFF2-40B4-BE49-F238E27FC236}">
                  <a16:creationId xmlns:a16="http://schemas.microsoft.com/office/drawing/2014/main" id="{511D8437-F90D-69C9-B52E-19603DAA671C}"/>
                </a:ext>
              </a:extLst>
            </p:cNvPr>
            <p:cNvSpPr txBox="1"/>
            <p:nvPr/>
          </p:nvSpPr>
          <p:spPr>
            <a:xfrm>
              <a:off x="944783" y="1385814"/>
              <a:ext cx="4238693" cy="771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Con" panose="00000500000000000000" pitchFamily="50" charset="-79"/>
                  <a:ea typeface="+mn-ea"/>
                  <a:cs typeface="Fb Jabutinski HebEng Con" panose="00000500000000000000" pitchFamily="50" charset="-79"/>
                </a:rPr>
                <a:t>זה שמקבל את רוב ההחלטות</a:t>
              </a:r>
              <a:endPara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39" name="מלבן 13">
              <a:extLst>
                <a:ext uri="{FF2B5EF4-FFF2-40B4-BE49-F238E27FC236}">
                  <a16:creationId xmlns:a16="http://schemas.microsoft.com/office/drawing/2014/main" id="{EC285A90-CC1E-8218-101F-B2FA716FD7ED}"/>
                </a:ext>
              </a:extLst>
            </p:cNvPr>
            <p:cNvSpPr/>
            <p:nvPr/>
          </p:nvSpPr>
          <p:spPr>
            <a:xfrm>
              <a:off x="130629" y="2612571"/>
              <a:ext cx="820430" cy="1121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Fb Jabutinski HebEng" panose="00000500000000000000" pitchFamily="50" charset="-79"/>
              </a:endParaRPr>
            </a:p>
          </p:txBody>
        </p:sp>
      </p:grpSp>
      <p:sp>
        <p:nvSpPr>
          <p:cNvPr id="40" name="TextBox 16">
            <a:extLst>
              <a:ext uri="{FF2B5EF4-FFF2-40B4-BE49-F238E27FC236}">
                <a16:creationId xmlns:a16="http://schemas.microsoft.com/office/drawing/2014/main" id="{0561ADA7-299A-66EF-097A-F8BC4A26AFFA}"/>
              </a:ext>
            </a:extLst>
          </p:cNvPr>
          <p:cNvSpPr txBox="1"/>
          <p:nvPr/>
        </p:nvSpPr>
        <p:spPr>
          <a:xfrm>
            <a:off x="1554515" y="1812382"/>
            <a:ext cx="5460876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1" anchor="t">
            <a:spAutoFit/>
          </a:bodyPr>
          <a:lstStyle/>
          <a:p>
            <a:pPr marL="0" marR="0" lvl="0" indent="0" algn="r" defTabSz="914400" rtl="1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he-IL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Helvetica"/>
              </a:rPr>
              <a:t>1)</a:t>
            </a: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 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מי הקהל שלנו? מה התמהיל של מקבלי ההחלטות?</a:t>
            </a:r>
          </a:p>
          <a:p>
            <a:pPr marL="0" marR="0" lvl="0" indent="0" algn="r" defTabSz="914400" rtl="1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he-IL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Helvetica"/>
              </a:rPr>
              <a:t>2) 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את מי </a:t>
            </a:r>
            <a:r>
              <a:rPr kumimoji="0" lang="he-IL" sz="2000" b="1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Helvetica"/>
              </a:rPr>
              <a:t>בעיקר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 חשוב לנו לשכנע? במי נתמקד?</a:t>
            </a:r>
          </a:p>
          <a:p>
            <a:pPr marL="0" marR="0" lvl="0" indent="0" algn="r" defTabSz="914400" rtl="1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he-IL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  <a:sym typeface="Helvetica"/>
              </a:rPr>
              <a:t>3)</a:t>
            </a: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  </a:t>
            </a:r>
            <a:r>
              <a:rPr kumimoji="0" lang="he-I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Helvetica"/>
              </a:rPr>
              <a:t>מה חשוב למקבלי ההחלטות? מה מעניין אותם? מה מטריד אותם? </a:t>
            </a:r>
          </a:p>
        </p:txBody>
      </p:sp>
      <p:grpSp>
        <p:nvGrpSpPr>
          <p:cNvPr id="41" name="Group 29">
            <a:extLst>
              <a:ext uri="{FF2B5EF4-FFF2-40B4-BE49-F238E27FC236}">
                <a16:creationId xmlns:a16="http://schemas.microsoft.com/office/drawing/2014/main" id="{1A289059-AE1A-F67C-3CB1-E13E5A3135F8}"/>
              </a:ext>
            </a:extLst>
          </p:cNvPr>
          <p:cNvGrpSpPr/>
          <p:nvPr/>
        </p:nvGrpSpPr>
        <p:grpSpPr>
          <a:xfrm>
            <a:off x="571426" y="4051085"/>
            <a:ext cx="6458137" cy="1706284"/>
            <a:chOff x="-4501430" y="3310203"/>
            <a:chExt cx="9757420" cy="2577978"/>
          </a:xfrm>
        </p:grpSpPr>
        <p:grpSp>
          <p:nvGrpSpPr>
            <p:cNvPr id="42" name="קבוצה 24">
              <a:extLst>
                <a:ext uri="{FF2B5EF4-FFF2-40B4-BE49-F238E27FC236}">
                  <a16:creationId xmlns:a16="http://schemas.microsoft.com/office/drawing/2014/main" id="{FC319EB5-A1CD-6D62-7B9A-988321924F64}"/>
                </a:ext>
              </a:extLst>
            </p:cNvPr>
            <p:cNvGrpSpPr/>
            <p:nvPr/>
          </p:nvGrpSpPr>
          <p:grpSpPr>
            <a:xfrm>
              <a:off x="-4140786" y="3310203"/>
              <a:ext cx="9396776" cy="720000"/>
              <a:chOff x="654770" y="1916286"/>
              <a:chExt cx="9396776" cy="720000"/>
            </a:xfrm>
          </p:grpSpPr>
          <p:sp>
            <p:nvSpPr>
              <p:cNvPr id="68" name="מלבן 13">
                <a:extLst>
                  <a:ext uri="{FF2B5EF4-FFF2-40B4-BE49-F238E27FC236}">
                    <a16:creationId xmlns:a16="http://schemas.microsoft.com/office/drawing/2014/main" id="{D59B7BE0-1BA6-AEEF-032F-C1E13289B016}"/>
                  </a:ext>
                </a:extLst>
              </p:cNvPr>
              <p:cNvSpPr/>
              <p:nvPr/>
            </p:nvSpPr>
            <p:spPr>
              <a:xfrm>
                <a:off x="8349018" y="1916286"/>
                <a:ext cx="1702528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Con Bold" panose="00000500000000000000" pitchFamily="50" charset="-79"/>
                    <a:ea typeface="+mn-ea"/>
                    <a:cs typeface="Fb Jabutinski HebEng Con Bold" panose="00000500000000000000" pitchFamily="50" charset="-79"/>
                  </a:rPr>
                  <a:t>3) יפעל</a:t>
                </a:r>
              </a:p>
            </p:txBody>
          </p:sp>
          <p:sp>
            <p:nvSpPr>
              <p:cNvPr id="69" name="מלבן 21">
                <a:extLst>
                  <a:ext uri="{FF2B5EF4-FFF2-40B4-BE49-F238E27FC236}">
                    <a16:creationId xmlns:a16="http://schemas.microsoft.com/office/drawing/2014/main" id="{58735816-D929-30F6-8E33-F1B1AA22F988}"/>
                  </a:ext>
                </a:extLst>
              </p:cNvPr>
              <p:cNvSpPr/>
              <p:nvPr/>
            </p:nvSpPr>
            <p:spPr>
              <a:xfrm>
                <a:off x="654770" y="1916286"/>
                <a:ext cx="8059763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+mn-ea"/>
                    <a:cs typeface="Fb Jabutinski HebEng Con" panose="00000500000000000000" pitchFamily="50" charset="-79"/>
                  </a:rPr>
                  <a:t>תובנות, המלצות, מידע תומך, דוגמאות, שאלות, דיון, מעורבות</a:t>
                </a:r>
              </a:p>
            </p:txBody>
          </p:sp>
        </p:grpSp>
        <p:grpSp>
          <p:nvGrpSpPr>
            <p:cNvPr id="62" name="קבוצה 25">
              <a:extLst>
                <a:ext uri="{FF2B5EF4-FFF2-40B4-BE49-F238E27FC236}">
                  <a16:creationId xmlns:a16="http://schemas.microsoft.com/office/drawing/2014/main" id="{7B919B3E-90FA-95A1-89CF-EADF8F1E8F41}"/>
                </a:ext>
              </a:extLst>
            </p:cNvPr>
            <p:cNvGrpSpPr/>
            <p:nvPr/>
          </p:nvGrpSpPr>
          <p:grpSpPr>
            <a:xfrm>
              <a:off x="-4501430" y="4224285"/>
              <a:ext cx="9757420" cy="720000"/>
              <a:chOff x="294125" y="3456255"/>
              <a:chExt cx="9757420" cy="720000"/>
            </a:xfrm>
          </p:grpSpPr>
          <p:sp>
            <p:nvSpPr>
              <p:cNvPr id="66" name="מלבן 14">
                <a:extLst>
                  <a:ext uri="{FF2B5EF4-FFF2-40B4-BE49-F238E27FC236}">
                    <a16:creationId xmlns:a16="http://schemas.microsoft.com/office/drawing/2014/main" id="{660BDA7B-7834-9CCA-F11D-41F0C148D411}"/>
                  </a:ext>
                </a:extLst>
              </p:cNvPr>
              <p:cNvSpPr/>
              <p:nvPr/>
            </p:nvSpPr>
            <p:spPr>
              <a:xfrm>
                <a:off x="8611545" y="3456255"/>
                <a:ext cx="1440000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 Bold" panose="00000500000000000000" pitchFamily="50" charset="-79"/>
                    <a:ea typeface="+mn-ea"/>
                    <a:cs typeface="Fb Jabutinski HebEng Con Bold" panose="00000500000000000000" pitchFamily="50" charset="-79"/>
                  </a:rPr>
                  <a:t>2) </a:t>
                </a: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 Bold" pitchFamily="2" charset="-79"/>
                    <a:ea typeface="+mn-ea"/>
                    <a:cs typeface="Fb Jabutinski HebEng Con Bold" pitchFamily="2" charset="-79"/>
                  </a:rPr>
                  <a:t>יבין</a:t>
                </a:r>
              </a:p>
            </p:txBody>
          </p:sp>
          <p:sp>
            <p:nvSpPr>
              <p:cNvPr id="67" name="מלבן 22">
                <a:extLst>
                  <a:ext uri="{FF2B5EF4-FFF2-40B4-BE49-F238E27FC236}">
                    <a16:creationId xmlns:a16="http://schemas.microsoft.com/office/drawing/2014/main" id="{BC0D202D-239B-99E7-6DB2-A8869529DADF}"/>
                  </a:ext>
                </a:extLst>
              </p:cNvPr>
              <p:cNvSpPr/>
              <p:nvPr/>
            </p:nvSpPr>
            <p:spPr>
              <a:xfrm>
                <a:off x="294125" y="3456255"/>
                <a:ext cx="8431497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+mn-ea"/>
                    <a:cs typeface="Fb Jabutinski HebEng Con" panose="00000500000000000000" pitchFamily="50" charset="-79"/>
                  </a:rPr>
                  <a:t>זיקוק המסר, ניסוח כותרת, תרשים ועיצוב שמדגישים את המסר </a:t>
                </a:r>
              </a:p>
            </p:txBody>
          </p:sp>
        </p:grpSp>
        <p:grpSp>
          <p:nvGrpSpPr>
            <p:cNvPr id="63" name="קבוצה 32">
              <a:extLst>
                <a:ext uri="{FF2B5EF4-FFF2-40B4-BE49-F238E27FC236}">
                  <a16:creationId xmlns:a16="http://schemas.microsoft.com/office/drawing/2014/main" id="{9E6D250A-65E7-C8E2-EC2B-AD7CBA481A4F}"/>
                </a:ext>
              </a:extLst>
            </p:cNvPr>
            <p:cNvGrpSpPr/>
            <p:nvPr/>
          </p:nvGrpSpPr>
          <p:grpSpPr>
            <a:xfrm>
              <a:off x="-2009939" y="5168181"/>
              <a:ext cx="7265928" cy="720000"/>
              <a:chOff x="4304375" y="4944936"/>
              <a:chExt cx="5408451" cy="720000"/>
            </a:xfrm>
          </p:grpSpPr>
          <p:sp>
            <p:nvSpPr>
              <p:cNvPr id="64" name="מלבן 15">
                <a:extLst>
                  <a:ext uri="{FF2B5EF4-FFF2-40B4-BE49-F238E27FC236}">
                    <a16:creationId xmlns:a16="http://schemas.microsoft.com/office/drawing/2014/main" id="{935004C0-5D44-BE9C-E997-D11DC98B71B3}"/>
                  </a:ext>
                </a:extLst>
              </p:cNvPr>
              <p:cNvSpPr/>
              <p:nvPr/>
            </p:nvSpPr>
            <p:spPr>
              <a:xfrm>
                <a:off x="8633897" y="4944936"/>
                <a:ext cx="1078929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 Bold" panose="00000500000000000000" pitchFamily="50" charset="-79"/>
                    <a:ea typeface="+mn-ea"/>
                    <a:cs typeface="Fb Jabutinski HebEng Con Bold" panose="00000500000000000000" pitchFamily="50" charset="-79"/>
                  </a:rPr>
                  <a:t>1) </a:t>
                </a:r>
                <a:r>
                  <a:rPr kumimoji="0" lang="he-I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 Bold" pitchFamily="2" charset="-79"/>
                    <a:ea typeface="+mn-ea"/>
                    <a:cs typeface="Fb Jabutinski HebEng Con Bold" pitchFamily="2" charset="-79"/>
                  </a:rPr>
                  <a:t>ידע</a:t>
                </a:r>
              </a:p>
            </p:txBody>
          </p:sp>
          <p:sp>
            <p:nvSpPr>
              <p:cNvPr id="65" name="מלבן 23">
                <a:extLst>
                  <a:ext uri="{FF2B5EF4-FFF2-40B4-BE49-F238E27FC236}">
                    <a16:creationId xmlns:a16="http://schemas.microsoft.com/office/drawing/2014/main" id="{F3DAB392-F40A-C499-231F-7CD19426A0E0}"/>
                  </a:ext>
                </a:extLst>
              </p:cNvPr>
              <p:cNvSpPr/>
              <p:nvPr/>
            </p:nvSpPr>
            <p:spPr>
              <a:xfrm>
                <a:off x="4304375" y="4944936"/>
                <a:ext cx="4421485" cy="720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b Jabutinski HebEng Con" panose="00000500000000000000" pitchFamily="50" charset="-79"/>
                    <a:ea typeface="+mn-ea"/>
                    <a:cs typeface="Fb Jabutinski HebEng Con" panose="00000500000000000000" pitchFamily="50" charset="-79"/>
                  </a:rPr>
                  <a:t>בחירת תרשים ועיצוב</a:t>
                </a:r>
              </a:p>
            </p:txBody>
          </p:sp>
        </p:grpSp>
      </p:grpSp>
      <p:pic>
        <p:nvPicPr>
          <p:cNvPr id="2" name="Shape 12" descr="תמונה שמכילה עיגול, גופן, גרפיקה, לוגו&#10;&#10;התיאור נוצר באופן אוטומטי">
            <a:hlinkClick r:id="rId7"/>
            <a:extLst>
              <a:ext uri="{FF2B5EF4-FFF2-40B4-BE49-F238E27FC236}">
                <a16:creationId xmlns:a16="http://schemas.microsoft.com/office/drawing/2014/main" id="{BC0351DB-B581-A963-2A7B-A50B743B689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solidFill>
            <a:srgbClr val="EE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2933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2C2E5-52D1-68EE-858D-A6B4D966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3001;p98">
            <a:extLst>
              <a:ext uri="{FF2B5EF4-FFF2-40B4-BE49-F238E27FC236}">
                <a16:creationId xmlns:a16="http://schemas.microsoft.com/office/drawing/2014/main" id="{6358990E-B682-1DF1-428E-800F5DEDD381}"/>
              </a:ext>
            </a:extLst>
          </p:cNvPr>
          <p:cNvSpPr txBox="1"/>
          <p:nvPr/>
        </p:nvSpPr>
        <p:spPr>
          <a:xfrm flipH="1">
            <a:off x="889000" y="30271"/>
            <a:ext cx="1130231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שורה תחתונה עליונה</a:t>
            </a:r>
          </a:p>
        </p:txBody>
      </p:sp>
      <p:cxnSp>
        <p:nvCxnSpPr>
          <p:cNvPr id="57" name="Google Shape;3002;p98">
            <a:extLst>
              <a:ext uri="{FF2B5EF4-FFF2-40B4-BE49-F238E27FC236}">
                <a16:creationId xmlns:a16="http://schemas.microsoft.com/office/drawing/2014/main" id="{77856E73-139B-393C-1FF0-49FD1ACF2D47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" name="תיבת טקסט 57">
            <a:extLst>
              <a:ext uri="{FF2B5EF4-FFF2-40B4-BE49-F238E27FC236}">
                <a16:creationId xmlns:a16="http://schemas.microsoft.com/office/drawing/2014/main" id="{774D3CFB-901A-DD41-8C35-FB4A5C1E2A9B}"/>
              </a:ext>
            </a:extLst>
          </p:cNvPr>
          <p:cNvSpPr txBox="1"/>
          <p:nvPr/>
        </p:nvSpPr>
        <p:spPr>
          <a:xfrm>
            <a:off x="3598333" y="651161"/>
            <a:ext cx="8592982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buClr>
                <a:srgbClr val="000000"/>
              </a:buClr>
              <a:buSzPts val="2000"/>
              <a:defRPr/>
            </a:pPr>
            <a:r>
              <a:rPr lang="en-US" kern="0" dirty="0">
                <a:solidFill>
                  <a:prstClr val="black"/>
                </a:solidFill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BLUF THE GRAPH</a:t>
            </a:r>
            <a:r>
              <a:rPr lang="he-IL" kern="0" dirty="0">
                <a:solidFill>
                  <a:prstClr val="black"/>
                </a:solidFill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  <a:r>
              <a:rPr lang="en-US" kern="0" dirty="0">
                <a:solidFill>
                  <a:prstClr val="black"/>
                </a:solidFill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I</a:t>
            </a:r>
            <a:r>
              <a:rPr lang="he-IL" kern="0" dirty="0">
                <a:solidFill>
                  <a:prstClr val="black"/>
                </a:solidFill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 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מסר 1 לשקף | </a:t>
            </a: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המסר כמו כותרת בעיתון: תמציתית ומעניינת </a:t>
            </a: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+mn-ea"/>
              <a:cs typeface="Fb Jabutinski HebEng Medium" panose="00000500000000000000" pitchFamily="50" charset="-79"/>
              <a:sym typeface="Arial"/>
            </a:endParaRPr>
          </a:p>
        </p:txBody>
      </p:sp>
      <p:cxnSp>
        <p:nvCxnSpPr>
          <p:cNvPr id="59" name="Google Shape;3002;p98">
            <a:extLst>
              <a:ext uri="{FF2B5EF4-FFF2-40B4-BE49-F238E27FC236}">
                <a16:creationId xmlns:a16="http://schemas.microsoft.com/office/drawing/2014/main" id="{C2F2A65F-0750-1499-1DD2-F023A3FE1FC5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4068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" name="תמונה 3" descr="תמונה שמכילה טקסט, סרט מצויר, פני אדם&#10;&#10;התיאור נוצר באופן אוטומטי">
            <a:extLst>
              <a:ext uri="{FF2B5EF4-FFF2-40B4-BE49-F238E27FC236}">
                <a16:creationId xmlns:a16="http://schemas.microsoft.com/office/drawing/2014/main" id="{06FDBB60-ABE0-5228-1614-49004E5D9B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15412" r="15716"/>
          <a:stretch/>
        </p:blipFill>
        <p:spPr>
          <a:xfrm rot="247022">
            <a:off x="9731497" y="2213745"/>
            <a:ext cx="2166779" cy="2067372"/>
          </a:xfrm>
          <a:prstGeom prst="rect">
            <a:avLst/>
          </a:prstGeom>
        </p:spPr>
      </p:pic>
      <p:sp>
        <p:nvSpPr>
          <p:cNvPr id="18" name="תיבת טקסט 16">
            <a:extLst>
              <a:ext uri="{FF2B5EF4-FFF2-40B4-BE49-F238E27FC236}">
                <a16:creationId xmlns:a16="http://schemas.microsoft.com/office/drawing/2014/main" id="{2C555C88-6F2B-D133-144C-5F8766BB28BF}"/>
              </a:ext>
            </a:extLst>
          </p:cNvPr>
          <p:cNvSpPr txBox="1"/>
          <p:nvPr/>
        </p:nvSpPr>
        <p:spPr>
          <a:xfrm>
            <a:off x="1918448" y="2336460"/>
            <a:ext cx="77416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תמציתית</a:t>
            </a:r>
            <a:r>
              <a:rPr kumimoji="0" lang="he-IL" sz="24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</a:b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מסכמת את המסר החשוב ביותר בשורה אחת (לא להתפתות לספר הכל).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 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מעניינת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</a:b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anose="00000500000000000000" pitchFamily="50" charset="-79"/>
                <a:ea typeface="+mn-ea"/>
                <a:cs typeface="Fb Jabutinski HebEng Con Bold" panose="00000500000000000000" pitchFamily="50" charset="-79"/>
              </a:rPr>
              <a:t>הגבוה ביותר מאז, הפעם הראשונה, שיא, שפל, מגמה מתמשכת, שיפור דרמטי.</a:t>
            </a:r>
          </a:p>
        </p:txBody>
      </p:sp>
      <p:pic>
        <p:nvPicPr>
          <p:cNvPr id="3" name="Shape 12" descr="תמונה שמכילה עיגול, גופן, גרפיקה, לוגו&#10;&#10;התיאור נוצר באופן אוטומטי">
            <a:hlinkClick r:id="rId4"/>
            <a:extLst>
              <a:ext uri="{FF2B5EF4-FFF2-40B4-BE49-F238E27FC236}">
                <a16:creationId xmlns:a16="http://schemas.microsoft.com/office/drawing/2014/main" id="{9F6B9DE8-EE60-C48A-B381-3F6D5CE0273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solidFill>
            <a:srgbClr val="EE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923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FE5F8-5C38-EEB7-2BA5-D104BFA7D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קבוצה 49">
            <a:extLst>
              <a:ext uri="{FF2B5EF4-FFF2-40B4-BE49-F238E27FC236}">
                <a16:creationId xmlns:a16="http://schemas.microsoft.com/office/drawing/2014/main" id="{38236C83-D74F-DE62-6D3A-70BE90E96204}"/>
              </a:ext>
            </a:extLst>
          </p:cNvPr>
          <p:cNvGrpSpPr/>
          <p:nvPr/>
        </p:nvGrpSpPr>
        <p:grpSpPr>
          <a:xfrm>
            <a:off x="9405315" y="2118490"/>
            <a:ext cx="1985595" cy="2621020"/>
            <a:chOff x="9883996" y="2222026"/>
            <a:chExt cx="1985595" cy="2621020"/>
          </a:xfrm>
        </p:grpSpPr>
        <p:sp>
          <p:nvSpPr>
            <p:cNvPr id="16" name="Google Shape;3015;p99">
              <a:extLst>
                <a:ext uri="{FF2B5EF4-FFF2-40B4-BE49-F238E27FC236}">
                  <a16:creationId xmlns:a16="http://schemas.microsoft.com/office/drawing/2014/main" id="{CD9C08D2-0C62-5546-0EA6-C07EA1DA0975}"/>
                </a:ext>
              </a:extLst>
            </p:cNvPr>
            <p:cNvSpPr/>
            <p:nvPr/>
          </p:nvSpPr>
          <p:spPr>
            <a:xfrm>
              <a:off x="9883996" y="3597845"/>
              <a:ext cx="1980000" cy="124520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 Bold" panose="00000500000000000000" pitchFamily="50" charset="-79"/>
                <a:ea typeface="Calibri" panose="020F0502020204030204" pitchFamily="34" charset="0"/>
                <a:cs typeface="Fb Jabutinski HebEng Bold" panose="00000500000000000000" pitchFamily="50" charset="-79"/>
                <a:sym typeface="Arial"/>
              </a:endParaRPr>
            </a:p>
          </p:txBody>
        </p:sp>
        <p:grpSp>
          <p:nvGrpSpPr>
            <p:cNvPr id="17" name="Google Shape;3016;p99">
              <a:extLst>
                <a:ext uri="{FF2B5EF4-FFF2-40B4-BE49-F238E27FC236}">
                  <a16:creationId xmlns:a16="http://schemas.microsoft.com/office/drawing/2014/main" id="{A670152D-0D98-D003-9FAD-5827B1BB30AE}"/>
                </a:ext>
              </a:extLst>
            </p:cNvPr>
            <p:cNvGrpSpPr/>
            <p:nvPr/>
          </p:nvGrpSpPr>
          <p:grpSpPr>
            <a:xfrm>
              <a:off x="10048237" y="2222026"/>
              <a:ext cx="1651518" cy="437891"/>
              <a:chOff x="10322498" y="1414604"/>
              <a:chExt cx="1349519" cy="437891"/>
            </a:xfrm>
          </p:grpSpPr>
          <p:sp>
            <p:nvSpPr>
              <p:cNvPr id="20" name="Google Shape;3017;p99">
                <a:extLst>
                  <a:ext uri="{FF2B5EF4-FFF2-40B4-BE49-F238E27FC236}">
                    <a16:creationId xmlns:a16="http://schemas.microsoft.com/office/drawing/2014/main" id="{DC1F620E-2639-44E2-3491-FC43ED2300B5}"/>
                  </a:ext>
                </a:extLst>
              </p:cNvPr>
              <p:cNvSpPr/>
              <p:nvPr/>
            </p:nvSpPr>
            <p:spPr>
              <a:xfrm>
                <a:off x="10322498" y="1414604"/>
                <a:ext cx="1349519" cy="437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Calibri"/>
                </a:endParaRPr>
              </a:p>
            </p:txBody>
          </p:sp>
          <p:sp>
            <p:nvSpPr>
              <p:cNvPr id="21" name="Google Shape;3018;p99">
                <a:extLst>
                  <a:ext uri="{FF2B5EF4-FFF2-40B4-BE49-F238E27FC236}">
                    <a16:creationId xmlns:a16="http://schemas.microsoft.com/office/drawing/2014/main" id="{619D656E-3AFC-A497-7479-A1DE1DC1804C}"/>
                  </a:ext>
                </a:extLst>
              </p:cNvPr>
              <p:cNvSpPr txBox="1"/>
              <p:nvPr/>
            </p:nvSpPr>
            <p:spPr>
              <a:xfrm>
                <a:off x="10482106" y="1517738"/>
                <a:ext cx="103030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  <a:tabLst/>
                  <a:defRPr/>
                </a:pPr>
                <a:r>
                  <a:rPr kumimoji="0" lang="he-IL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Bold" panose="00000500000000000000" pitchFamily="50" charset="-79"/>
                    <a:ea typeface="Calibri" panose="020F0502020204030204" pitchFamily="34" charset="0"/>
                    <a:cs typeface="Fb Jabutinski HebEng Bold" panose="00000500000000000000" pitchFamily="50" charset="-79"/>
                    <a:sym typeface="Arial"/>
                  </a:rPr>
                  <a:t>קו</a:t>
                </a:r>
                <a:endPara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endParaRPr>
              </a:p>
            </p:txBody>
          </p:sp>
        </p:grpSp>
        <p:graphicFrame>
          <p:nvGraphicFramePr>
            <p:cNvPr id="18" name="Google Shape;3035;p99">
              <a:extLst>
                <a:ext uri="{FF2B5EF4-FFF2-40B4-BE49-F238E27FC236}">
                  <a16:creationId xmlns:a16="http://schemas.microsoft.com/office/drawing/2014/main" id="{916A95F8-8502-2FF5-7499-149345980B64}"/>
                </a:ext>
              </a:extLst>
            </p:cNvPr>
            <p:cNvGraphicFramePr/>
            <p:nvPr/>
          </p:nvGraphicFramePr>
          <p:xfrm>
            <a:off x="10110507" y="2672578"/>
            <a:ext cx="1526978" cy="91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Google Shape;3039;p99">
              <a:extLst>
                <a:ext uri="{FF2B5EF4-FFF2-40B4-BE49-F238E27FC236}">
                  <a16:creationId xmlns:a16="http://schemas.microsoft.com/office/drawing/2014/main" id="{26DEB291-C803-DD73-C906-A6C03577C74D}"/>
                </a:ext>
              </a:extLst>
            </p:cNvPr>
            <p:cNvSpPr txBox="1"/>
            <p:nvPr/>
          </p:nvSpPr>
          <p:spPr>
            <a:xfrm>
              <a:off x="9889591" y="3707127"/>
              <a:ext cx="1980000" cy="728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הדגשת נק</a:t>
              </a: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' </a:t>
              </a: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דאטה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מקרא בסמוך לקו</a:t>
              </a:r>
            </a:p>
          </p:txBody>
        </p:sp>
      </p:grpSp>
      <p:grpSp>
        <p:nvGrpSpPr>
          <p:cNvPr id="49" name="קבוצה 48">
            <a:extLst>
              <a:ext uri="{FF2B5EF4-FFF2-40B4-BE49-F238E27FC236}">
                <a16:creationId xmlns:a16="http://schemas.microsoft.com/office/drawing/2014/main" id="{E978EA74-CA32-7986-7DFE-C7444466ECDA}"/>
              </a:ext>
            </a:extLst>
          </p:cNvPr>
          <p:cNvGrpSpPr/>
          <p:nvPr/>
        </p:nvGrpSpPr>
        <p:grpSpPr>
          <a:xfrm>
            <a:off x="6601486" y="2118490"/>
            <a:ext cx="1980000" cy="2621020"/>
            <a:chOff x="7273207" y="2222026"/>
            <a:chExt cx="1980000" cy="2621020"/>
          </a:xfrm>
        </p:grpSpPr>
        <p:sp>
          <p:nvSpPr>
            <p:cNvPr id="22" name="Google Shape;3014;p99">
              <a:extLst>
                <a:ext uri="{FF2B5EF4-FFF2-40B4-BE49-F238E27FC236}">
                  <a16:creationId xmlns:a16="http://schemas.microsoft.com/office/drawing/2014/main" id="{A463BD6A-05BD-93A3-5531-0546F8E831CB}"/>
                </a:ext>
              </a:extLst>
            </p:cNvPr>
            <p:cNvSpPr/>
            <p:nvPr/>
          </p:nvSpPr>
          <p:spPr>
            <a:xfrm>
              <a:off x="7273207" y="3597845"/>
              <a:ext cx="1980000" cy="124520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 Bold" panose="00000500000000000000" pitchFamily="50" charset="-79"/>
                <a:ea typeface="Calibri" panose="020F0502020204030204" pitchFamily="34" charset="0"/>
                <a:cs typeface="Fb Jabutinski HebEng Bold" panose="00000500000000000000" pitchFamily="50" charset="-79"/>
                <a:sym typeface="Arial"/>
              </a:endParaRPr>
            </a:p>
          </p:txBody>
        </p:sp>
        <p:pic>
          <p:nvPicPr>
            <p:cNvPr id="32" name="Google Shape;3026;p99">
              <a:extLst>
                <a:ext uri="{FF2B5EF4-FFF2-40B4-BE49-F238E27FC236}">
                  <a16:creationId xmlns:a16="http://schemas.microsoft.com/office/drawing/2014/main" id="{C5DA2824-AE52-9954-1AF9-877F8090E63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536512" y="2733409"/>
              <a:ext cx="1453391" cy="80866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" name="Google Shape;3030;p99">
              <a:extLst>
                <a:ext uri="{FF2B5EF4-FFF2-40B4-BE49-F238E27FC236}">
                  <a16:creationId xmlns:a16="http://schemas.microsoft.com/office/drawing/2014/main" id="{878A3827-3BC2-8D97-21E2-DA7777B89D1A}"/>
                </a:ext>
              </a:extLst>
            </p:cNvPr>
            <p:cNvGrpSpPr/>
            <p:nvPr/>
          </p:nvGrpSpPr>
          <p:grpSpPr>
            <a:xfrm>
              <a:off x="7466741" y="2222026"/>
              <a:ext cx="1592932" cy="437891"/>
              <a:chOff x="10322498" y="1414604"/>
              <a:chExt cx="1367129" cy="437891"/>
            </a:xfrm>
          </p:grpSpPr>
          <p:sp>
            <p:nvSpPr>
              <p:cNvPr id="35" name="Google Shape;3031;p99">
                <a:extLst>
                  <a:ext uri="{FF2B5EF4-FFF2-40B4-BE49-F238E27FC236}">
                    <a16:creationId xmlns:a16="http://schemas.microsoft.com/office/drawing/2014/main" id="{F4DDDE13-EDF0-05A0-A1EA-1CFA81C1438B}"/>
                  </a:ext>
                </a:extLst>
              </p:cNvPr>
              <p:cNvSpPr/>
              <p:nvPr/>
            </p:nvSpPr>
            <p:spPr>
              <a:xfrm>
                <a:off x="10322498" y="1414604"/>
                <a:ext cx="1349519" cy="437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Calibri"/>
                </a:endParaRPr>
              </a:p>
            </p:txBody>
          </p:sp>
          <p:sp>
            <p:nvSpPr>
              <p:cNvPr id="36" name="Google Shape;3032;p99">
                <a:extLst>
                  <a:ext uri="{FF2B5EF4-FFF2-40B4-BE49-F238E27FC236}">
                    <a16:creationId xmlns:a16="http://schemas.microsoft.com/office/drawing/2014/main" id="{B8825303-0747-56BA-E9D4-8517461CBF02}"/>
                  </a:ext>
                </a:extLst>
              </p:cNvPr>
              <p:cNvSpPr txBox="1"/>
              <p:nvPr/>
            </p:nvSpPr>
            <p:spPr>
              <a:xfrm>
                <a:off x="10659326" y="1511720"/>
                <a:ext cx="103030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  <a:tabLst/>
                  <a:defRPr/>
                </a:pPr>
                <a:r>
                  <a:rPr kumimoji="0" lang="he-IL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Bold" panose="00000500000000000000" pitchFamily="50" charset="-79"/>
                    <a:ea typeface="Calibri" panose="020F0502020204030204" pitchFamily="34" charset="0"/>
                    <a:cs typeface="Fb Jabutinski HebEng Bold" panose="00000500000000000000" pitchFamily="50" charset="-79"/>
                    <a:sym typeface="Arial"/>
                  </a:rPr>
                  <a:t>שורות</a:t>
                </a:r>
                <a:endParaRPr kumimoji="0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endParaRPr>
              </a:p>
            </p:txBody>
          </p:sp>
        </p:grpSp>
        <p:sp>
          <p:nvSpPr>
            <p:cNvPr id="34" name="Google Shape;3040;p99">
              <a:extLst>
                <a:ext uri="{FF2B5EF4-FFF2-40B4-BE49-F238E27FC236}">
                  <a16:creationId xmlns:a16="http://schemas.microsoft.com/office/drawing/2014/main" id="{6BB09141-9936-6FB3-3678-16D9964809B4}"/>
                </a:ext>
              </a:extLst>
            </p:cNvPr>
            <p:cNvSpPr txBox="1"/>
            <p:nvPr/>
          </p:nvSpPr>
          <p:spPr>
            <a:xfrm>
              <a:off x="7273207" y="3671343"/>
              <a:ext cx="1980000" cy="728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000" tIns="45700" rIns="36000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דירוג לפי סדר</a:t>
              </a: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 </a:t>
              </a: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חשיבות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מקרא מעל/מימין לגרף</a:t>
              </a:r>
            </a:p>
          </p:txBody>
        </p:sp>
      </p:grpSp>
      <p:grpSp>
        <p:nvGrpSpPr>
          <p:cNvPr id="47" name="קבוצה 46">
            <a:extLst>
              <a:ext uri="{FF2B5EF4-FFF2-40B4-BE49-F238E27FC236}">
                <a16:creationId xmlns:a16="http://schemas.microsoft.com/office/drawing/2014/main" id="{1265A272-01AE-A9AE-4CFA-D6BEA1AFD905}"/>
              </a:ext>
            </a:extLst>
          </p:cNvPr>
          <p:cNvGrpSpPr/>
          <p:nvPr/>
        </p:nvGrpSpPr>
        <p:grpSpPr>
          <a:xfrm>
            <a:off x="922710" y="2118490"/>
            <a:ext cx="1980000" cy="2614695"/>
            <a:chOff x="2051631" y="2222026"/>
            <a:chExt cx="1980000" cy="2614695"/>
          </a:xfrm>
        </p:grpSpPr>
        <p:grpSp>
          <p:nvGrpSpPr>
            <p:cNvPr id="37" name="Google Shape;3019;p99">
              <a:extLst>
                <a:ext uri="{FF2B5EF4-FFF2-40B4-BE49-F238E27FC236}">
                  <a16:creationId xmlns:a16="http://schemas.microsoft.com/office/drawing/2014/main" id="{C046426F-99A2-ED43-CEA9-00D86961BAD9}"/>
                </a:ext>
              </a:extLst>
            </p:cNvPr>
            <p:cNvGrpSpPr/>
            <p:nvPr/>
          </p:nvGrpSpPr>
          <p:grpSpPr>
            <a:xfrm>
              <a:off x="2229831" y="2222026"/>
              <a:ext cx="1623600" cy="437891"/>
              <a:chOff x="4797678" y="1414604"/>
              <a:chExt cx="1349519" cy="437891"/>
            </a:xfrm>
          </p:grpSpPr>
          <p:sp>
            <p:nvSpPr>
              <p:cNvPr id="41" name="Google Shape;3020;p99">
                <a:extLst>
                  <a:ext uri="{FF2B5EF4-FFF2-40B4-BE49-F238E27FC236}">
                    <a16:creationId xmlns:a16="http://schemas.microsoft.com/office/drawing/2014/main" id="{C83250B9-0E0D-9258-1041-622B56025A52}"/>
                  </a:ext>
                </a:extLst>
              </p:cNvPr>
              <p:cNvSpPr/>
              <p:nvPr/>
            </p:nvSpPr>
            <p:spPr>
              <a:xfrm>
                <a:off x="4797678" y="1414604"/>
                <a:ext cx="1349519" cy="437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Calibri"/>
                </a:endParaRPr>
              </a:p>
            </p:txBody>
          </p:sp>
          <p:sp>
            <p:nvSpPr>
              <p:cNvPr id="42" name="Google Shape;3021;p99">
                <a:extLst>
                  <a:ext uri="{FF2B5EF4-FFF2-40B4-BE49-F238E27FC236}">
                    <a16:creationId xmlns:a16="http://schemas.microsoft.com/office/drawing/2014/main" id="{CD9BE478-DA6E-77E0-54B5-34DDF087A191}"/>
                  </a:ext>
                </a:extLst>
              </p:cNvPr>
              <p:cNvSpPr txBox="1"/>
              <p:nvPr/>
            </p:nvSpPr>
            <p:spPr>
              <a:xfrm>
                <a:off x="5022437" y="1517738"/>
                <a:ext cx="9000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  <a:tabLst/>
                  <a:defRPr/>
                </a:pPr>
                <a:r>
                  <a:rPr kumimoji="0" lang="he-IL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Bold" panose="00000500000000000000" pitchFamily="50" charset="-79"/>
                    <a:ea typeface="Calibri" panose="020F0502020204030204" pitchFamily="34" charset="0"/>
                    <a:cs typeface="Fb Jabutinski HebEng Bold" panose="00000500000000000000" pitchFamily="50" charset="-79"/>
                    <a:sym typeface="Arial"/>
                  </a:rPr>
                  <a:t>עוגה</a:t>
                </a:r>
                <a:endParaRPr kumimoji="0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endParaRPr>
              </a:p>
            </p:txBody>
          </p:sp>
        </p:grpSp>
        <p:graphicFrame>
          <p:nvGraphicFramePr>
            <p:cNvPr id="38" name="Google Shape;3025;p99">
              <a:extLst>
                <a:ext uri="{FF2B5EF4-FFF2-40B4-BE49-F238E27FC236}">
                  <a16:creationId xmlns:a16="http://schemas.microsoft.com/office/drawing/2014/main" id="{E4AA2BAC-B025-6AC3-D7BC-36B6A00CDAE3}"/>
                </a:ext>
              </a:extLst>
            </p:cNvPr>
            <p:cNvGraphicFramePr/>
            <p:nvPr/>
          </p:nvGraphicFramePr>
          <p:xfrm>
            <a:off x="2441216" y="2690799"/>
            <a:ext cx="1200830" cy="8928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9" name="Google Shape;3043;p99">
              <a:extLst>
                <a:ext uri="{FF2B5EF4-FFF2-40B4-BE49-F238E27FC236}">
                  <a16:creationId xmlns:a16="http://schemas.microsoft.com/office/drawing/2014/main" id="{070E49AA-A4FE-52AA-1361-33BE6463A849}"/>
                </a:ext>
              </a:extLst>
            </p:cNvPr>
            <p:cNvSpPr/>
            <p:nvPr/>
          </p:nvSpPr>
          <p:spPr>
            <a:xfrm>
              <a:off x="2051631" y="3591520"/>
              <a:ext cx="1980000" cy="124520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 Bold" panose="00000500000000000000" pitchFamily="50" charset="-79"/>
                <a:ea typeface="Calibri" panose="020F0502020204030204" pitchFamily="34" charset="0"/>
                <a:cs typeface="Fb Jabutinski HebEng Bold" panose="00000500000000000000" pitchFamily="50" charset="-79"/>
                <a:sym typeface="Arial"/>
              </a:endParaRPr>
            </a:p>
          </p:txBody>
        </p:sp>
        <p:sp>
          <p:nvSpPr>
            <p:cNvPr id="40" name="Google Shape;3044;p99">
              <a:extLst>
                <a:ext uri="{FF2B5EF4-FFF2-40B4-BE49-F238E27FC236}">
                  <a16:creationId xmlns:a16="http://schemas.microsoft.com/office/drawing/2014/main" id="{F280F4C9-B56F-CB1B-F603-CEAC3D125CA3}"/>
                </a:ext>
              </a:extLst>
            </p:cNvPr>
            <p:cNvSpPr txBox="1"/>
            <p:nvPr/>
          </p:nvSpPr>
          <p:spPr>
            <a:xfrm>
              <a:off x="2051631" y="3681602"/>
              <a:ext cx="1980000" cy="728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עד 4 פלחים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Tx/>
                <a:buNone/>
                <a:tabLst/>
                <a:defRPr/>
              </a:pP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מקרא </a:t>
              </a: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בתוך </a:t>
              </a:r>
              <a:r>
                <a:rPr kumimoji="0" lang="iw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הגרף</a:t>
              </a:r>
            </a:p>
          </p:txBody>
        </p:sp>
      </p:grpSp>
      <p:grpSp>
        <p:nvGrpSpPr>
          <p:cNvPr id="48" name="קבוצה 47">
            <a:extLst>
              <a:ext uri="{FF2B5EF4-FFF2-40B4-BE49-F238E27FC236}">
                <a16:creationId xmlns:a16="http://schemas.microsoft.com/office/drawing/2014/main" id="{E0249E3D-0E12-E4F2-918F-D328A0B3BD52}"/>
              </a:ext>
            </a:extLst>
          </p:cNvPr>
          <p:cNvGrpSpPr/>
          <p:nvPr/>
        </p:nvGrpSpPr>
        <p:grpSpPr>
          <a:xfrm>
            <a:off x="3669209" y="2118490"/>
            <a:ext cx="2017009" cy="2614695"/>
            <a:chOff x="4625410" y="2222026"/>
            <a:chExt cx="2017009" cy="2614695"/>
          </a:xfrm>
        </p:grpSpPr>
        <p:grpSp>
          <p:nvGrpSpPr>
            <p:cNvPr id="43" name="Google Shape;3027;p99">
              <a:extLst>
                <a:ext uri="{FF2B5EF4-FFF2-40B4-BE49-F238E27FC236}">
                  <a16:creationId xmlns:a16="http://schemas.microsoft.com/office/drawing/2014/main" id="{7E2A8199-ECFD-6158-441C-DC943D309983}"/>
                </a:ext>
              </a:extLst>
            </p:cNvPr>
            <p:cNvGrpSpPr/>
            <p:nvPr/>
          </p:nvGrpSpPr>
          <p:grpSpPr>
            <a:xfrm>
              <a:off x="4840338" y="2222026"/>
              <a:ext cx="1624163" cy="437891"/>
              <a:chOff x="6488165" y="1414604"/>
              <a:chExt cx="1349519" cy="437891"/>
            </a:xfrm>
          </p:grpSpPr>
          <p:sp>
            <p:nvSpPr>
              <p:cNvPr id="53" name="Google Shape;3028;p99">
                <a:extLst>
                  <a:ext uri="{FF2B5EF4-FFF2-40B4-BE49-F238E27FC236}">
                    <a16:creationId xmlns:a16="http://schemas.microsoft.com/office/drawing/2014/main" id="{7ABE1AEC-149A-1518-4D0D-9A99B8174E0C}"/>
                  </a:ext>
                </a:extLst>
              </p:cNvPr>
              <p:cNvSpPr/>
              <p:nvPr/>
            </p:nvSpPr>
            <p:spPr>
              <a:xfrm>
                <a:off x="6488165" y="1414604"/>
                <a:ext cx="1349519" cy="437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Calibri"/>
                </a:endParaRPr>
              </a:p>
            </p:txBody>
          </p:sp>
          <p:sp>
            <p:nvSpPr>
              <p:cNvPr id="54" name="Google Shape;3029;p99">
                <a:extLst>
                  <a:ext uri="{FF2B5EF4-FFF2-40B4-BE49-F238E27FC236}">
                    <a16:creationId xmlns:a16="http://schemas.microsoft.com/office/drawing/2014/main" id="{49510BCA-5EF0-C351-B25A-0B3634033851}"/>
                  </a:ext>
                </a:extLst>
              </p:cNvPr>
              <p:cNvSpPr txBox="1"/>
              <p:nvPr/>
            </p:nvSpPr>
            <p:spPr>
              <a:xfrm>
                <a:off x="6488165" y="1528556"/>
                <a:ext cx="1288017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00"/>
                  <a:buFont typeface="Arial"/>
                  <a:buNone/>
                  <a:tabLst/>
                  <a:defRPr/>
                </a:pPr>
                <a:r>
                  <a:rPr kumimoji="0" lang="he-IL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000FF"/>
                    </a:solidFill>
                    <a:effectLst/>
                    <a:uLnTx/>
                    <a:uFillTx/>
                    <a:latin typeface="Fb Jabutinski HebEng Bold" panose="00000500000000000000" pitchFamily="50" charset="-79"/>
                    <a:ea typeface="Calibri" panose="020F0502020204030204" pitchFamily="34" charset="0"/>
                    <a:cs typeface="Fb Jabutinski HebEng Bold" panose="00000500000000000000" pitchFamily="50" charset="-79"/>
                    <a:sym typeface="Arial"/>
                  </a:rPr>
                  <a:t>עמודות</a:t>
                </a:r>
                <a:endParaRPr kumimoji="0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8000FF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endParaRPr>
              </a:p>
            </p:txBody>
          </p:sp>
        </p:grpSp>
        <p:graphicFrame>
          <p:nvGraphicFramePr>
            <p:cNvPr id="44" name="Google Shape;3033;p99">
              <a:extLst>
                <a:ext uri="{FF2B5EF4-FFF2-40B4-BE49-F238E27FC236}">
                  <a16:creationId xmlns:a16="http://schemas.microsoft.com/office/drawing/2014/main" id="{0D90158D-56DB-15D0-F178-36F8E8E23D07}"/>
                </a:ext>
              </a:extLst>
            </p:cNvPr>
            <p:cNvGraphicFramePr/>
            <p:nvPr/>
          </p:nvGraphicFramePr>
          <p:xfrm>
            <a:off x="5052004" y="2713597"/>
            <a:ext cx="1200830" cy="8086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1" name="Google Shape;3041;p99">
              <a:extLst>
                <a:ext uri="{FF2B5EF4-FFF2-40B4-BE49-F238E27FC236}">
                  <a16:creationId xmlns:a16="http://schemas.microsoft.com/office/drawing/2014/main" id="{D0C26EB5-B3AF-A406-D942-2845C37FB421}"/>
                </a:ext>
              </a:extLst>
            </p:cNvPr>
            <p:cNvSpPr/>
            <p:nvPr/>
          </p:nvSpPr>
          <p:spPr>
            <a:xfrm>
              <a:off x="4662419" y="3591520"/>
              <a:ext cx="1980000" cy="124520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 Bold" panose="00000500000000000000" pitchFamily="50" charset="-79"/>
                <a:ea typeface="Calibri" panose="020F0502020204030204" pitchFamily="34" charset="0"/>
                <a:cs typeface="Fb Jabutinski HebEng Bold" panose="00000500000000000000" pitchFamily="50" charset="-79"/>
                <a:sym typeface="Arial"/>
              </a:endParaRPr>
            </a:p>
          </p:txBody>
        </p:sp>
        <p:sp>
          <p:nvSpPr>
            <p:cNvPr id="52" name="Google Shape;3042;p99">
              <a:extLst>
                <a:ext uri="{FF2B5EF4-FFF2-40B4-BE49-F238E27FC236}">
                  <a16:creationId xmlns:a16="http://schemas.microsoft.com/office/drawing/2014/main" id="{DDB9F72D-715B-BC4A-F5A6-3840F6E00969}"/>
                </a:ext>
              </a:extLst>
            </p:cNvPr>
            <p:cNvSpPr txBox="1"/>
            <p:nvPr/>
          </p:nvSpPr>
          <p:spPr>
            <a:xfrm>
              <a:off x="4625410" y="3681602"/>
              <a:ext cx="1980000" cy="7283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כשיש מעט נק' זמן </a:t>
              </a:r>
            </a:p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he-IL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Calibri" panose="020F0502020204030204" pitchFamily="34" charset="0"/>
                  <a:cs typeface="Fb Jabutinski HebEng Bold" panose="00000500000000000000" pitchFamily="50" charset="-79"/>
                  <a:sym typeface="Arial"/>
                </a:rPr>
                <a:t>מקרא מעל הגרף</a:t>
              </a:r>
            </a:p>
          </p:txBody>
        </p:sp>
      </p:grpSp>
      <p:sp>
        <p:nvSpPr>
          <p:cNvPr id="77" name="Google Shape;3001;p98">
            <a:extLst>
              <a:ext uri="{FF2B5EF4-FFF2-40B4-BE49-F238E27FC236}">
                <a16:creationId xmlns:a16="http://schemas.microsoft.com/office/drawing/2014/main" id="{492FCAB4-0A39-7EA5-1523-67A831E72803}"/>
              </a:ext>
            </a:extLst>
          </p:cNvPr>
          <p:cNvSpPr txBox="1"/>
          <p:nvPr/>
        </p:nvSpPr>
        <p:spPr>
          <a:xfrm flipH="1">
            <a:off x="2616121" y="30271"/>
            <a:ext cx="957519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לבחור את הגרף שתומך במסר</a:t>
            </a:r>
          </a:p>
        </p:txBody>
      </p:sp>
      <p:cxnSp>
        <p:nvCxnSpPr>
          <p:cNvPr id="78" name="Google Shape;3002;p98">
            <a:extLst>
              <a:ext uri="{FF2B5EF4-FFF2-40B4-BE49-F238E27FC236}">
                <a16:creationId xmlns:a16="http://schemas.microsoft.com/office/drawing/2014/main" id="{FF0F5627-5D38-9359-79E6-DF26624D7014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תיבת טקסט 78">
            <a:extLst>
              <a:ext uri="{FF2B5EF4-FFF2-40B4-BE49-F238E27FC236}">
                <a16:creationId xmlns:a16="http://schemas.microsoft.com/office/drawing/2014/main" id="{62351B9C-C00B-6E01-2408-CCBA4C2AD86C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גרפים פשוטים להבנה ומותאמים לקבלת החלטות ולא גרפים לאנליזה</a:t>
            </a:r>
          </a:p>
        </p:txBody>
      </p:sp>
      <p:cxnSp>
        <p:nvCxnSpPr>
          <p:cNvPr id="80" name="Google Shape;3002;p98">
            <a:extLst>
              <a:ext uri="{FF2B5EF4-FFF2-40B4-BE49-F238E27FC236}">
                <a16:creationId xmlns:a16="http://schemas.microsoft.com/office/drawing/2014/main" id="{78D70331-0BE6-6CAF-C102-C48CD2268236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5040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Shape 12" descr="תמונה שמכילה עיגול, גופן, גרפיקה, לוגו&#10;&#10;התיאור נוצר באופן אוטומטי">
            <a:hlinkClick r:id="rId7"/>
            <a:extLst>
              <a:ext uri="{FF2B5EF4-FFF2-40B4-BE49-F238E27FC236}">
                <a16:creationId xmlns:a16="http://schemas.microsoft.com/office/drawing/2014/main" id="{089A821D-A9EC-3C05-80A5-1F07BF7A12E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solidFill>
            <a:srgbClr val="EE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53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5302-8C2A-B469-6B29-ACBC70B19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12" descr="תמונה שמכילה עיגול, גופן, גרפיקה, לוגו&#10;&#10;התיאור נוצר באופן אוטומטי">
            <a:hlinkClick r:id="rId3"/>
            <a:extLst>
              <a:ext uri="{FF2B5EF4-FFF2-40B4-BE49-F238E27FC236}">
                <a16:creationId xmlns:a16="http://schemas.microsoft.com/office/drawing/2014/main" id="{283238B4-9EBC-5BE4-AF99-02F3F279C4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757" t="4287" r="52074" b="76415"/>
          <a:stretch/>
        </p:blipFill>
        <p:spPr>
          <a:xfrm>
            <a:off x="11594311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תיבת טקסט 61">
            <a:extLst>
              <a:ext uri="{FF2B5EF4-FFF2-40B4-BE49-F238E27FC236}">
                <a16:creationId xmlns:a16="http://schemas.microsoft.com/office/drawing/2014/main" id="{32E041C5-1290-2C32-5A9E-1A676989A773}"/>
              </a:ext>
            </a:extLst>
          </p:cNvPr>
          <p:cNvSpPr txBox="1"/>
          <p:nvPr/>
        </p:nvSpPr>
        <p:spPr>
          <a:xfrm>
            <a:off x="1539989" y="1441972"/>
            <a:ext cx="10212668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אומרים לא לצבעי מותג בגרפים! </a:t>
            </a:r>
          </a:p>
          <a:p>
            <a:pPr marL="171450" marR="0" lvl="0" indent="-17145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צבע לגרף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– אפשר לבחור כל צבע, כל עוד הוא אפור(צבעים ניטרליים).</a:t>
            </a:r>
          </a:p>
          <a:p>
            <a:pPr marL="171450" marR="0" lvl="0" indent="-17145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צבע להדגשה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</a:rPr>
              <a:t>– בחירת הצבע לפי המסר: טוב או רע, חשוב יותר או פחות.</a:t>
            </a:r>
          </a:p>
        </p:txBody>
      </p:sp>
      <p:sp>
        <p:nvSpPr>
          <p:cNvPr id="3" name="Google Shape;3001;p98">
            <a:extLst>
              <a:ext uri="{FF2B5EF4-FFF2-40B4-BE49-F238E27FC236}">
                <a16:creationId xmlns:a16="http://schemas.microsoft.com/office/drawing/2014/main" id="{67FF9CF0-D364-E03D-D638-AEFA31124211}"/>
              </a:ext>
            </a:extLst>
          </p:cNvPr>
          <p:cNvSpPr txBox="1"/>
          <p:nvPr/>
        </p:nvSpPr>
        <p:spPr>
          <a:xfrm flipH="1">
            <a:off x="2616121" y="30271"/>
            <a:ext cx="957519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להפחית ולהבליט</a:t>
            </a:r>
          </a:p>
        </p:txBody>
      </p:sp>
      <p:cxnSp>
        <p:nvCxnSpPr>
          <p:cNvPr id="9" name="Google Shape;3002;p98">
            <a:extLst>
              <a:ext uri="{FF2B5EF4-FFF2-40B4-BE49-F238E27FC236}">
                <a16:creationId xmlns:a16="http://schemas.microsoft.com/office/drawing/2014/main" id="{0CAF9014-4A53-657A-7C7A-F4FD46F00BEA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1A9CB8A-5F54-F69E-75B5-036897931D42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להפחית את כל מה שלא תורם למסר ולהדגיש את מה שכן</a:t>
            </a:r>
          </a:p>
        </p:txBody>
      </p:sp>
      <p:cxnSp>
        <p:nvCxnSpPr>
          <p:cNvPr id="12" name="Google Shape;3002;p98">
            <a:extLst>
              <a:ext uri="{FF2B5EF4-FFF2-40B4-BE49-F238E27FC236}">
                <a16:creationId xmlns:a16="http://schemas.microsoft.com/office/drawing/2014/main" id="{FF3D8AE2-8F09-9488-7015-9CC08B77A9C6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6012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" name="Group 70">
            <a:extLst>
              <a:ext uri="{FF2B5EF4-FFF2-40B4-BE49-F238E27FC236}">
                <a16:creationId xmlns:a16="http://schemas.microsoft.com/office/drawing/2014/main" id="{1D977B6A-FA33-8562-52B5-95F1E3B131E0}"/>
              </a:ext>
            </a:extLst>
          </p:cNvPr>
          <p:cNvGrpSpPr/>
          <p:nvPr/>
        </p:nvGrpSpPr>
        <p:grpSpPr>
          <a:xfrm>
            <a:off x="3657433" y="4030479"/>
            <a:ext cx="1440000" cy="1141025"/>
            <a:chOff x="2998328" y="3489457"/>
            <a:chExt cx="1440000" cy="1141025"/>
          </a:xfrm>
        </p:grpSpPr>
        <p:sp>
          <p:nvSpPr>
            <p:cNvPr id="5" name="Rectangle 114">
              <a:extLst>
                <a:ext uri="{FF2B5EF4-FFF2-40B4-BE49-F238E27FC236}">
                  <a16:creationId xmlns:a16="http://schemas.microsoft.com/office/drawing/2014/main" id="{57F90DB1-1D32-2F25-6209-E318C498EC00}"/>
                </a:ext>
              </a:extLst>
            </p:cNvPr>
            <p:cNvSpPr/>
            <p:nvPr/>
          </p:nvSpPr>
          <p:spPr>
            <a:xfrm>
              <a:off x="3788449" y="4013261"/>
              <a:ext cx="617221" cy="61722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#FFFF00</a:t>
              </a:r>
            </a:p>
          </p:txBody>
        </p:sp>
        <p:sp>
          <p:nvSpPr>
            <p:cNvPr id="6" name="TextBox 18">
              <a:extLst>
                <a:ext uri="{FF2B5EF4-FFF2-40B4-BE49-F238E27FC236}">
                  <a16:creationId xmlns:a16="http://schemas.microsoft.com/office/drawing/2014/main" id="{BF68736F-AF9D-25CF-694E-DD306AEB1A7F}"/>
                </a:ext>
              </a:extLst>
            </p:cNvPr>
            <p:cNvSpPr txBox="1"/>
            <p:nvPr/>
          </p:nvSpPr>
          <p:spPr>
            <a:xfrm>
              <a:off x="2998328" y="3489457"/>
              <a:ext cx="144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6" indent="0" algn="ct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99683"/>
                </a:buClr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  <a:sym typeface="Arial"/>
                </a:rPr>
                <a:t>הדגשה חזקה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  <a:sym typeface="Arial"/>
              </a:endParaRPr>
            </a:p>
          </p:txBody>
        </p:sp>
        <p:sp>
          <p:nvSpPr>
            <p:cNvPr id="7" name="Rectangle 100">
              <a:extLst>
                <a:ext uri="{FF2B5EF4-FFF2-40B4-BE49-F238E27FC236}">
                  <a16:creationId xmlns:a16="http://schemas.microsoft.com/office/drawing/2014/main" id="{2AC8F746-EC9D-6C1D-7C11-1A7B45CAF897}"/>
                </a:ext>
              </a:extLst>
            </p:cNvPr>
            <p:cNvSpPr/>
            <p:nvPr/>
          </p:nvSpPr>
          <p:spPr>
            <a:xfrm>
              <a:off x="3049453" y="4013261"/>
              <a:ext cx="617221" cy="617221"/>
            </a:xfrm>
            <a:prstGeom prst="rect">
              <a:avLst/>
            </a:prstGeom>
            <a:solidFill>
              <a:srgbClr val="0511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#0511FF</a:t>
              </a:r>
            </a:p>
          </p:txBody>
        </p:sp>
      </p:grpSp>
      <p:grpSp>
        <p:nvGrpSpPr>
          <p:cNvPr id="10" name="קבוצה 58">
            <a:extLst>
              <a:ext uri="{FF2B5EF4-FFF2-40B4-BE49-F238E27FC236}">
                <a16:creationId xmlns:a16="http://schemas.microsoft.com/office/drawing/2014/main" id="{AB908023-A833-B881-D057-3C109D1FBAD2}"/>
              </a:ext>
            </a:extLst>
          </p:cNvPr>
          <p:cNvGrpSpPr/>
          <p:nvPr/>
        </p:nvGrpSpPr>
        <p:grpSpPr>
          <a:xfrm>
            <a:off x="1876676" y="4035152"/>
            <a:ext cx="1449803" cy="1136352"/>
            <a:chOff x="599050" y="2256950"/>
            <a:chExt cx="1449803" cy="1136352"/>
          </a:xfrm>
        </p:grpSpPr>
        <p:sp>
          <p:nvSpPr>
            <p:cNvPr id="29" name="Rectangle 99">
              <a:extLst>
                <a:ext uri="{FF2B5EF4-FFF2-40B4-BE49-F238E27FC236}">
                  <a16:creationId xmlns:a16="http://schemas.microsoft.com/office/drawing/2014/main" id="{96902B19-2889-79FA-6B82-33D2C5DA1963}"/>
                </a:ext>
              </a:extLst>
            </p:cNvPr>
            <p:cNvSpPr/>
            <p:nvPr/>
          </p:nvSpPr>
          <p:spPr>
            <a:xfrm>
              <a:off x="599050" y="2776081"/>
              <a:ext cx="617220" cy="617220"/>
            </a:xfrm>
            <a:prstGeom prst="rect">
              <a:avLst/>
            </a:prstGeom>
            <a:solidFill>
              <a:srgbClr val="00B050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#00B050</a:t>
              </a:r>
            </a:p>
          </p:txBody>
        </p:sp>
        <p:sp>
          <p:nvSpPr>
            <p:cNvPr id="30" name="Rectangle 100">
              <a:extLst>
                <a:ext uri="{FF2B5EF4-FFF2-40B4-BE49-F238E27FC236}">
                  <a16:creationId xmlns:a16="http://schemas.microsoft.com/office/drawing/2014/main" id="{14433463-C5F5-F2AE-B53D-473A1C75EEE6}"/>
                </a:ext>
              </a:extLst>
            </p:cNvPr>
            <p:cNvSpPr/>
            <p:nvPr/>
          </p:nvSpPr>
          <p:spPr>
            <a:xfrm>
              <a:off x="1330570" y="2776081"/>
              <a:ext cx="617221" cy="617221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#FF0000</a:t>
              </a:r>
            </a:p>
          </p:txBody>
        </p:sp>
        <p:sp>
          <p:nvSpPr>
            <p:cNvPr id="31" name="TextBox 1">
              <a:extLst>
                <a:ext uri="{FF2B5EF4-FFF2-40B4-BE49-F238E27FC236}">
                  <a16:creationId xmlns:a16="http://schemas.microsoft.com/office/drawing/2014/main" id="{3CD0DC31-EB22-137E-E472-10FC945B91DB}"/>
                </a:ext>
              </a:extLst>
            </p:cNvPr>
            <p:cNvSpPr txBox="1"/>
            <p:nvPr/>
          </p:nvSpPr>
          <p:spPr>
            <a:xfrm>
              <a:off x="1229506" y="2256950"/>
              <a:ext cx="81934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6" indent="0" algn="ct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99683"/>
                </a:buClr>
                <a:buSzTx/>
                <a:buFontTx/>
                <a:buNone/>
                <a:tabLst/>
                <a:defRPr/>
              </a:pPr>
              <a:r>
                <a:rPr kumimoji="0" lang="he-IL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  <a:sym typeface="Arial"/>
                </a:rPr>
                <a:t>שלילי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  <a:sym typeface="Arial"/>
              </a:endParaRPr>
            </a:p>
          </p:txBody>
        </p:sp>
        <p:sp>
          <p:nvSpPr>
            <p:cNvPr id="32" name="TextBox 1">
              <a:extLst>
                <a:ext uri="{FF2B5EF4-FFF2-40B4-BE49-F238E27FC236}">
                  <a16:creationId xmlns:a16="http://schemas.microsoft.com/office/drawing/2014/main" id="{56256942-7F5E-4FE1-ABDE-4B0E1E997C72}"/>
                </a:ext>
              </a:extLst>
            </p:cNvPr>
            <p:cNvSpPr txBox="1"/>
            <p:nvPr/>
          </p:nvSpPr>
          <p:spPr>
            <a:xfrm>
              <a:off x="599050" y="2256950"/>
              <a:ext cx="643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6" indent="0" algn="ct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99683"/>
                </a:buClr>
                <a:buSzTx/>
                <a:buFontTx/>
                <a:buNone/>
                <a:tabLst/>
                <a:defRPr/>
              </a:pPr>
              <a:r>
                <a:rPr kumimoji="0" lang="he-IL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  <a:sym typeface="Arial"/>
                </a:rPr>
                <a:t>חיובי</a:t>
              </a: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  <a:sym typeface="Arial"/>
              </a:endParaRPr>
            </a:p>
          </p:txBody>
        </p:sp>
      </p:grpSp>
      <p:grpSp>
        <p:nvGrpSpPr>
          <p:cNvPr id="33" name="קבוצה 56">
            <a:extLst>
              <a:ext uri="{FF2B5EF4-FFF2-40B4-BE49-F238E27FC236}">
                <a16:creationId xmlns:a16="http://schemas.microsoft.com/office/drawing/2014/main" id="{2F7A3E9F-7FAC-7D2F-9346-FF792891AF11}"/>
              </a:ext>
            </a:extLst>
          </p:cNvPr>
          <p:cNvGrpSpPr/>
          <p:nvPr/>
        </p:nvGrpSpPr>
        <p:grpSpPr>
          <a:xfrm>
            <a:off x="5380762" y="4035152"/>
            <a:ext cx="2179817" cy="1136352"/>
            <a:chOff x="5394174" y="2256950"/>
            <a:chExt cx="2179817" cy="1136352"/>
          </a:xfrm>
        </p:grpSpPr>
        <p:sp>
          <p:nvSpPr>
            <p:cNvPr id="34" name="Rectangle 114">
              <a:extLst>
                <a:ext uri="{FF2B5EF4-FFF2-40B4-BE49-F238E27FC236}">
                  <a16:creationId xmlns:a16="http://schemas.microsoft.com/office/drawing/2014/main" id="{BB33C56C-81B5-D3BB-9D61-D5A8D4CDE926}"/>
                </a:ext>
              </a:extLst>
            </p:cNvPr>
            <p:cNvSpPr/>
            <p:nvPr/>
          </p:nvSpPr>
          <p:spPr>
            <a:xfrm>
              <a:off x="6956770" y="2776081"/>
              <a:ext cx="617221" cy="617221"/>
            </a:xfrm>
            <a:prstGeom prst="rect">
              <a:avLst/>
            </a:prstGeom>
            <a:solidFill>
              <a:srgbClr val="1AADA7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#FFFF00</a:t>
              </a:r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A8DFCEFD-85D7-8BDA-E72D-15E325C28632}"/>
                </a:ext>
              </a:extLst>
            </p:cNvPr>
            <p:cNvSpPr txBox="1"/>
            <p:nvPr/>
          </p:nvSpPr>
          <p:spPr>
            <a:xfrm>
              <a:off x="5394174" y="2256950"/>
              <a:ext cx="21582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6" indent="0" algn="ctr" defTabSz="914400" rtl="1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999683"/>
                </a:buClr>
                <a:buSzTx/>
                <a:buFont typeface="Arial" panose="020B0604020202020204" pitchFamily="34" charset="0"/>
                <a:buChar char="​"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  <a:sym typeface="Arial"/>
                </a:rPr>
                <a:t>צבעים להדגשה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  <a:sym typeface="Arial"/>
              </a:endParaRPr>
            </a:p>
          </p:txBody>
        </p:sp>
        <p:sp>
          <p:nvSpPr>
            <p:cNvPr id="36" name="Rectangle 100">
              <a:extLst>
                <a:ext uri="{FF2B5EF4-FFF2-40B4-BE49-F238E27FC236}">
                  <a16:creationId xmlns:a16="http://schemas.microsoft.com/office/drawing/2014/main" id="{85C8B069-9065-ADCA-B46F-68A392C04834}"/>
                </a:ext>
              </a:extLst>
            </p:cNvPr>
            <p:cNvSpPr/>
            <p:nvPr/>
          </p:nvSpPr>
          <p:spPr>
            <a:xfrm>
              <a:off x="5478779" y="2776081"/>
              <a:ext cx="617221" cy="617221"/>
            </a:xfrm>
            <a:prstGeom prst="rect">
              <a:avLst/>
            </a:prstGeom>
            <a:solidFill>
              <a:srgbClr val="14305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#0511FF</a:t>
              </a:r>
            </a:p>
          </p:txBody>
        </p:sp>
        <p:sp>
          <p:nvSpPr>
            <p:cNvPr id="71" name="Rectangle 114">
              <a:extLst>
                <a:ext uri="{FF2B5EF4-FFF2-40B4-BE49-F238E27FC236}">
                  <a16:creationId xmlns:a16="http://schemas.microsoft.com/office/drawing/2014/main" id="{B35D47E0-86C5-54B0-C850-8187F97945C5}"/>
                </a:ext>
              </a:extLst>
            </p:cNvPr>
            <p:cNvSpPr/>
            <p:nvPr/>
          </p:nvSpPr>
          <p:spPr>
            <a:xfrm>
              <a:off x="6217775" y="2776081"/>
              <a:ext cx="617221" cy="617221"/>
            </a:xfrm>
            <a:prstGeom prst="rect">
              <a:avLst/>
            </a:prstGeom>
            <a:solidFill>
              <a:srgbClr val="E5482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#FF6100</a:t>
              </a:r>
            </a:p>
          </p:txBody>
        </p:sp>
      </p:grpSp>
      <p:grpSp>
        <p:nvGrpSpPr>
          <p:cNvPr id="72" name="קבוצה 55">
            <a:extLst>
              <a:ext uri="{FF2B5EF4-FFF2-40B4-BE49-F238E27FC236}">
                <a16:creationId xmlns:a16="http://schemas.microsoft.com/office/drawing/2014/main" id="{4F674EBD-F69F-CC4B-9C9F-83C0F3FB7B95}"/>
              </a:ext>
            </a:extLst>
          </p:cNvPr>
          <p:cNvGrpSpPr/>
          <p:nvPr/>
        </p:nvGrpSpPr>
        <p:grpSpPr>
          <a:xfrm>
            <a:off x="7948684" y="4035152"/>
            <a:ext cx="3488056" cy="1136352"/>
            <a:chOff x="8082034" y="2256950"/>
            <a:chExt cx="3488056" cy="1136352"/>
          </a:xfrm>
        </p:grpSpPr>
        <p:sp>
          <p:nvSpPr>
            <p:cNvPr id="73" name="Rectangle 100">
              <a:extLst>
                <a:ext uri="{FF2B5EF4-FFF2-40B4-BE49-F238E27FC236}">
                  <a16:creationId xmlns:a16="http://schemas.microsoft.com/office/drawing/2014/main" id="{D6B3AB3B-BE9F-F1EF-9884-F54C25D14D71}"/>
                </a:ext>
              </a:extLst>
            </p:cNvPr>
            <p:cNvSpPr/>
            <p:nvPr/>
          </p:nvSpPr>
          <p:spPr>
            <a:xfrm>
              <a:off x="10952869" y="2776081"/>
              <a:ext cx="617221" cy="617221"/>
            </a:xfrm>
            <a:prstGeom prst="rect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Light" panose="00000500000000000000" pitchFamily="50" charset="-79"/>
                <a:sym typeface="Arial"/>
              </a:endParaRPr>
            </a:p>
          </p:txBody>
        </p:sp>
        <p:sp>
          <p:nvSpPr>
            <p:cNvPr id="74" name="Rectangle 99">
              <a:extLst>
                <a:ext uri="{FF2B5EF4-FFF2-40B4-BE49-F238E27FC236}">
                  <a16:creationId xmlns:a16="http://schemas.microsoft.com/office/drawing/2014/main" id="{9FC070DF-A4F5-E3B0-91D9-1C1861E644DE}"/>
                </a:ext>
              </a:extLst>
            </p:cNvPr>
            <p:cNvSpPr/>
            <p:nvPr/>
          </p:nvSpPr>
          <p:spPr>
            <a:xfrm>
              <a:off x="9517452" y="2776081"/>
              <a:ext cx="617220" cy="617220"/>
            </a:xfrm>
            <a:prstGeom prst="rect">
              <a:avLst/>
            </a:prstGeom>
            <a:solidFill>
              <a:srgbClr val="595959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#D0D0D0</a:t>
              </a:r>
            </a:p>
          </p:txBody>
        </p:sp>
        <p:sp>
          <p:nvSpPr>
            <p:cNvPr id="75" name="Rectangle 99">
              <a:extLst>
                <a:ext uri="{FF2B5EF4-FFF2-40B4-BE49-F238E27FC236}">
                  <a16:creationId xmlns:a16="http://schemas.microsoft.com/office/drawing/2014/main" id="{7B2F581D-A904-8DE3-9ADF-145EF3EED1D1}"/>
                </a:ext>
              </a:extLst>
            </p:cNvPr>
            <p:cNvSpPr/>
            <p:nvPr/>
          </p:nvSpPr>
          <p:spPr>
            <a:xfrm>
              <a:off x="8799743" y="2776081"/>
              <a:ext cx="617220" cy="617220"/>
            </a:xfrm>
            <a:prstGeom prst="rect">
              <a:avLst/>
            </a:prstGeom>
            <a:solidFill>
              <a:srgbClr val="BFBFBF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#D0D0D0</a:t>
              </a:r>
            </a:p>
          </p:txBody>
        </p:sp>
        <p:sp>
          <p:nvSpPr>
            <p:cNvPr id="76" name="Rectangle 99">
              <a:extLst>
                <a:ext uri="{FF2B5EF4-FFF2-40B4-BE49-F238E27FC236}">
                  <a16:creationId xmlns:a16="http://schemas.microsoft.com/office/drawing/2014/main" id="{A13D12D4-ECDA-558B-F3E0-B335AC949A00}"/>
                </a:ext>
              </a:extLst>
            </p:cNvPr>
            <p:cNvSpPr/>
            <p:nvPr/>
          </p:nvSpPr>
          <p:spPr>
            <a:xfrm>
              <a:off x="8082034" y="2776081"/>
              <a:ext cx="617220" cy="617220"/>
            </a:xfrm>
            <a:prstGeom prst="rect">
              <a:avLst/>
            </a:prstGeom>
            <a:solidFill>
              <a:srgbClr val="F2F2F2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#D0D0D0</a:t>
              </a:r>
            </a:p>
          </p:txBody>
        </p:sp>
        <p:sp>
          <p:nvSpPr>
            <p:cNvPr id="79" name="Rectangle 99">
              <a:extLst>
                <a:ext uri="{FF2B5EF4-FFF2-40B4-BE49-F238E27FC236}">
                  <a16:creationId xmlns:a16="http://schemas.microsoft.com/office/drawing/2014/main" id="{7FA07214-B43F-37C2-0B37-238F9D0C8E26}"/>
                </a:ext>
              </a:extLst>
            </p:cNvPr>
            <p:cNvSpPr/>
            <p:nvPr/>
          </p:nvSpPr>
          <p:spPr>
            <a:xfrm>
              <a:off x="10235161" y="2776081"/>
              <a:ext cx="617220" cy="61722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Light" panose="00000500000000000000" pitchFamily="50" charset="-79"/>
                  <a:ea typeface="+mn-ea"/>
                  <a:cs typeface="Fb Jabutinski HebEng Light" panose="00000500000000000000" pitchFamily="50" charset="-79"/>
                  <a:sym typeface="Arial"/>
                </a:rPr>
                <a:t>#D0D0D0</a:t>
              </a:r>
            </a:p>
          </p:txBody>
        </p:sp>
        <p:sp>
          <p:nvSpPr>
            <p:cNvPr id="80" name="תיבת טקסט 54">
              <a:extLst>
                <a:ext uri="{FF2B5EF4-FFF2-40B4-BE49-F238E27FC236}">
                  <a16:creationId xmlns:a16="http://schemas.microsoft.com/office/drawing/2014/main" id="{7C0615ED-314F-FD82-D45B-58B03E9852CA}"/>
                </a:ext>
              </a:extLst>
            </p:cNvPr>
            <p:cNvSpPr txBox="1"/>
            <p:nvPr/>
          </p:nvSpPr>
          <p:spPr>
            <a:xfrm>
              <a:off x="8116728" y="2256950"/>
              <a:ext cx="345336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  <a:sym typeface="Arial"/>
                </a:rPr>
                <a:t>צבעים לגרפים</a:t>
              </a:r>
              <a:endPara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4" name="Shape 12" descr="תמונה שמכילה עיגול, גופן, גרפיקה, לוגו&#10;&#10;התיאור נוצר באופן אוטומטי">
            <a:hlinkClick r:id="rId5"/>
            <a:extLst>
              <a:ext uri="{FF2B5EF4-FFF2-40B4-BE49-F238E27FC236}">
                <a16:creationId xmlns:a16="http://schemas.microsoft.com/office/drawing/2014/main" id="{DE0BFE57-3572-9A82-3A15-F06B99DC5D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757" t="4287" r="52074" b="76415"/>
          <a:stretch/>
        </p:blipFill>
        <p:spPr>
          <a:xfrm>
            <a:off x="11021722" y="6307667"/>
            <a:ext cx="415016" cy="39912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155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32B07-1C10-A708-D053-B8B18DA4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01;p98">
            <a:extLst>
              <a:ext uri="{FF2B5EF4-FFF2-40B4-BE49-F238E27FC236}">
                <a16:creationId xmlns:a16="http://schemas.microsoft.com/office/drawing/2014/main" id="{FC798E2B-2B67-10D9-F525-4D74AAF5EB5E}"/>
              </a:ext>
            </a:extLst>
          </p:cNvPr>
          <p:cNvSpPr txBox="1"/>
          <p:nvPr/>
        </p:nvSpPr>
        <p:spPr>
          <a:xfrm flipH="1">
            <a:off x="2616121" y="30271"/>
            <a:ext cx="957519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לשים את הזרקור על מה שחשוב</a:t>
            </a:r>
          </a:p>
        </p:txBody>
      </p:sp>
      <p:cxnSp>
        <p:nvCxnSpPr>
          <p:cNvPr id="9" name="Google Shape;3002;p98">
            <a:extLst>
              <a:ext uri="{FF2B5EF4-FFF2-40B4-BE49-F238E27FC236}">
                <a16:creationId xmlns:a16="http://schemas.microsoft.com/office/drawing/2014/main" id="{F3FD3545-40C0-16D0-E229-DB0ED519FDB9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2DF3D21-D005-28A6-5ED0-7430C2422CCA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+mn-ea"/>
                <a:cs typeface="Fb Jabutinski HebEng Medium" panose="00000500000000000000" pitchFamily="50" charset="-79"/>
                <a:sym typeface="Arial"/>
              </a:rPr>
              <a:t>להדגיש את נקודות הדאטה החשובות</a:t>
            </a:r>
          </a:p>
        </p:txBody>
      </p:sp>
      <p:cxnSp>
        <p:nvCxnSpPr>
          <p:cNvPr id="12" name="Google Shape;3002;p98">
            <a:extLst>
              <a:ext uri="{FF2B5EF4-FFF2-40B4-BE49-F238E27FC236}">
                <a16:creationId xmlns:a16="http://schemas.microsoft.com/office/drawing/2014/main" id="{2B1B3950-CFAA-D889-6D42-AD9DF5E3BC45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8100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554;p10">
            <a:extLst>
              <a:ext uri="{FF2B5EF4-FFF2-40B4-BE49-F238E27FC236}">
                <a16:creationId xmlns:a16="http://schemas.microsoft.com/office/drawing/2014/main" id="{C9A0979E-A8BA-598F-3799-119AE8B96008}"/>
              </a:ext>
            </a:extLst>
          </p:cNvPr>
          <p:cNvSpPr txBox="1"/>
          <p:nvPr/>
        </p:nvSpPr>
        <p:spPr>
          <a:xfrm>
            <a:off x="8400388" y="2956539"/>
            <a:ext cx="242600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Open Sans"/>
                <a:cs typeface="Fb Jabutinski HebEng Medium" panose="00000500000000000000" pitchFamily="50" charset="-79"/>
                <a:sym typeface="Open Sans"/>
              </a:rPr>
              <a:t>להבליט עם צבע</a:t>
            </a:r>
          </a:p>
        </p:txBody>
      </p:sp>
      <p:graphicFrame>
        <p:nvGraphicFramePr>
          <p:cNvPr id="17" name="Chart 1">
            <a:extLst>
              <a:ext uri="{FF2B5EF4-FFF2-40B4-BE49-F238E27FC236}">
                <a16:creationId xmlns:a16="http://schemas.microsoft.com/office/drawing/2014/main" id="{2BE1F003-EC97-D42F-3506-2B0C65DFF455}"/>
              </a:ext>
            </a:extLst>
          </p:cNvPr>
          <p:cNvGraphicFramePr/>
          <p:nvPr/>
        </p:nvGraphicFramePr>
        <p:xfrm>
          <a:off x="9476181" y="3270872"/>
          <a:ext cx="1081549" cy="1549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F8F9E328-75D3-C086-C2D9-F620F967BE60}"/>
              </a:ext>
            </a:extLst>
          </p:cNvPr>
          <p:cNvGrpSpPr/>
          <p:nvPr/>
        </p:nvGrpSpPr>
        <p:grpSpPr>
          <a:xfrm rot="5400000">
            <a:off x="8592927" y="3875631"/>
            <a:ext cx="1022554" cy="743954"/>
            <a:chOff x="2835493" y="7492359"/>
            <a:chExt cx="1337699" cy="810394"/>
          </a:xfrm>
        </p:grpSpPr>
        <p:sp>
          <p:nvSpPr>
            <p:cNvPr id="19" name="Freeform: Shape 6">
              <a:extLst>
                <a:ext uri="{FF2B5EF4-FFF2-40B4-BE49-F238E27FC236}">
                  <a16:creationId xmlns:a16="http://schemas.microsoft.com/office/drawing/2014/main" id="{E0988889-E7BD-AA9B-A87D-66A8A84DFC79}"/>
                </a:ext>
              </a:extLst>
            </p:cNvPr>
            <p:cNvSpPr/>
            <p:nvPr/>
          </p:nvSpPr>
          <p:spPr>
            <a:xfrm>
              <a:off x="3990128" y="8161373"/>
              <a:ext cx="148788" cy="100405"/>
            </a:xfrm>
            <a:custGeom>
              <a:avLst/>
              <a:gdLst>
                <a:gd name="connsiteX0" fmla="*/ 0 w 340983"/>
                <a:gd name="connsiteY0" fmla="*/ 0 h 230102"/>
                <a:gd name="connsiteX1" fmla="*/ 340984 w 340983"/>
                <a:gd name="connsiteY1" fmla="*/ 0 h 230102"/>
                <a:gd name="connsiteX2" fmla="*/ 340984 w 340983"/>
                <a:gd name="connsiteY2" fmla="*/ 230103 h 230102"/>
                <a:gd name="connsiteX3" fmla="*/ 0 w 340983"/>
                <a:gd name="connsiteY3" fmla="*/ 230103 h 23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230102">
                  <a:moveTo>
                    <a:pt x="0" y="0"/>
                  </a:moveTo>
                  <a:lnTo>
                    <a:pt x="340984" y="0"/>
                  </a:lnTo>
                  <a:lnTo>
                    <a:pt x="340984" y="230103"/>
                  </a:lnTo>
                  <a:lnTo>
                    <a:pt x="0" y="230103"/>
                  </a:lnTo>
                  <a:close/>
                </a:path>
              </a:pathLst>
            </a:custGeom>
            <a:solidFill>
              <a:srgbClr val="D9D9D9"/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0" name="Freeform: Shape 7">
              <a:extLst>
                <a:ext uri="{FF2B5EF4-FFF2-40B4-BE49-F238E27FC236}">
                  <a16:creationId xmlns:a16="http://schemas.microsoft.com/office/drawing/2014/main" id="{875B2457-5B68-AF7C-A558-54AFCABA294B}"/>
                </a:ext>
              </a:extLst>
            </p:cNvPr>
            <p:cNvSpPr/>
            <p:nvPr/>
          </p:nvSpPr>
          <p:spPr>
            <a:xfrm>
              <a:off x="3750916" y="8042128"/>
              <a:ext cx="148788" cy="219650"/>
            </a:xfrm>
            <a:custGeom>
              <a:avLst/>
              <a:gdLst>
                <a:gd name="connsiteX0" fmla="*/ 0 w 340983"/>
                <a:gd name="connsiteY0" fmla="*/ 0 h 503379"/>
                <a:gd name="connsiteX1" fmla="*/ 340984 w 340983"/>
                <a:gd name="connsiteY1" fmla="*/ 0 h 503379"/>
                <a:gd name="connsiteX2" fmla="*/ 340984 w 340983"/>
                <a:gd name="connsiteY2" fmla="*/ 503380 h 503379"/>
                <a:gd name="connsiteX3" fmla="*/ 0 w 340983"/>
                <a:gd name="connsiteY3" fmla="*/ 503380 h 503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503379">
                  <a:moveTo>
                    <a:pt x="0" y="0"/>
                  </a:moveTo>
                  <a:lnTo>
                    <a:pt x="340984" y="0"/>
                  </a:lnTo>
                  <a:lnTo>
                    <a:pt x="340984" y="503380"/>
                  </a:lnTo>
                  <a:lnTo>
                    <a:pt x="0" y="503380"/>
                  </a:lnTo>
                  <a:close/>
                </a:path>
              </a:pathLst>
            </a:custGeom>
            <a:solidFill>
              <a:srgbClr val="D9D9D9">
                <a:alpha val="50196"/>
              </a:srgbClr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1" name="Freeform: Shape 8">
              <a:extLst>
                <a:ext uri="{FF2B5EF4-FFF2-40B4-BE49-F238E27FC236}">
                  <a16:creationId xmlns:a16="http://schemas.microsoft.com/office/drawing/2014/main" id="{5FE7E0AF-3963-7A7F-8A32-40A49701E3F7}"/>
                </a:ext>
              </a:extLst>
            </p:cNvPr>
            <p:cNvSpPr/>
            <p:nvPr/>
          </p:nvSpPr>
          <p:spPr>
            <a:xfrm>
              <a:off x="3524870" y="7932303"/>
              <a:ext cx="148788" cy="329475"/>
            </a:xfrm>
            <a:custGeom>
              <a:avLst/>
              <a:gdLst>
                <a:gd name="connsiteX0" fmla="*/ 0 w 340983"/>
                <a:gd name="connsiteY0" fmla="*/ 0 h 755069"/>
                <a:gd name="connsiteX1" fmla="*/ 340983 w 340983"/>
                <a:gd name="connsiteY1" fmla="*/ 0 h 755069"/>
                <a:gd name="connsiteX2" fmla="*/ 340983 w 340983"/>
                <a:gd name="connsiteY2" fmla="*/ 755070 h 755069"/>
                <a:gd name="connsiteX3" fmla="*/ 0 w 340983"/>
                <a:gd name="connsiteY3" fmla="*/ 755070 h 75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755069">
                  <a:moveTo>
                    <a:pt x="0" y="0"/>
                  </a:moveTo>
                  <a:lnTo>
                    <a:pt x="340983" y="0"/>
                  </a:lnTo>
                  <a:lnTo>
                    <a:pt x="340983" y="755070"/>
                  </a:lnTo>
                  <a:lnTo>
                    <a:pt x="0" y="755070"/>
                  </a:lnTo>
                  <a:close/>
                </a:path>
              </a:pathLst>
            </a:custGeom>
            <a:solidFill>
              <a:srgbClr val="D9D9D9"/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2" name="Freeform: Shape 9">
              <a:extLst>
                <a:ext uri="{FF2B5EF4-FFF2-40B4-BE49-F238E27FC236}">
                  <a16:creationId xmlns:a16="http://schemas.microsoft.com/office/drawing/2014/main" id="{07C5A606-32FF-0669-B4AB-74D5BFFB86BA}"/>
                </a:ext>
              </a:extLst>
            </p:cNvPr>
            <p:cNvSpPr/>
            <p:nvPr/>
          </p:nvSpPr>
          <p:spPr>
            <a:xfrm>
              <a:off x="2886246" y="7492359"/>
              <a:ext cx="148788" cy="769419"/>
            </a:xfrm>
            <a:custGeom>
              <a:avLst/>
              <a:gdLst>
                <a:gd name="connsiteX0" fmla="*/ 0 w 340983"/>
                <a:gd name="connsiteY0" fmla="*/ 0 h 1763301"/>
                <a:gd name="connsiteX1" fmla="*/ 340984 w 340983"/>
                <a:gd name="connsiteY1" fmla="*/ 0 h 1763301"/>
                <a:gd name="connsiteX2" fmla="*/ 340984 w 340983"/>
                <a:gd name="connsiteY2" fmla="*/ 1763302 h 1763301"/>
                <a:gd name="connsiteX3" fmla="*/ 0 w 340983"/>
                <a:gd name="connsiteY3" fmla="*/ 1763302 h 176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1763301">
                  <a:moveTo>
                    <a:pt x="0" y="0"/>
                  </a:moveTo>
                  <a:lnTo>
                    <a:pt x="340984" y="0"/>
                  </a:lnTo>
                  <a:lnTo>
                    <a:pt x="340984" y="1763302"/>
                  </a:lnTo>
                  <a:lnTo>
                    <a:pt x="0" y="1763302"/>
                  </a:lnTo>
                  <a:close/>
                </a:path>
              </a:pathLst>
            </a:custGeom>
            <a:solidFill>
              <a:schemeClr val="tx1"/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7" name="Freeform: Shape 10">
              <a:extLst>
                <a:ext uri="{FF2B5EF4-FFF2-40B4-BE49-F238E27FC236}">
                  <a16:creationId xmlns:a16="http://schemas.microsoft.com/office/drawing/2014/main" id="{B3D5ED2E-0382-774C-D795-2D7FD1FE5363}"/>
                </a:ext>
              </a:extLst>
            </p:cNvPr>
            <p:cNvSpPr/>
            <p:nvPr/>
          </p:nvSpPr>
          <p:spPr>
            <a:xfrm>
              <a:off x="3325165" y="7791650"/>
              <a:ext cx="148788" cy="470128"/>
            </a:xfrm>
            <a:custGeom>
              <a:avLst/>
              <a:gdLst>
                <a:gd name="connsiteX0" fmla="*/ 0 w 340983"/>
                <a:gd name="connsiteY0" fmla="*/ 0 h 1077409"/>
                <a:gd name="connsiteX1" fmla="*/ 340984 w 340983"/>
                <a:gd name="connsiteY1" fmla="*/ 0 h 1077409"/>
                <a:gd name="connsiteX2" fmla="*/ 340984 w 340983"/>
                <a:gd name="connsiteY2" fmla="*/ 1077410 h 1077409"/>
                <a:gd name="connsiteX3" fmla="*/ 0 w 340983"/>
                <a:gd name="connsiteY3" fmla="*/ 1077410 h 107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1077409">
                  <a:moveTo>
                    <a:pt x="0" y="0"/>
                  </a:moveTo>
                  <a:lnTo>
                    <a:pt x="340984" y="0"/>
                  </a:lnTo>
                  <a:lnTo>
                    <a:pt x="340984" y="1077410"/>
                  </a:lnTo>
                  <a:lnTo>
                    <a:pt x="0" y="10774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8" name="Freeform: Shape 11">
              <a:extLst>
                <a:ext uri="{FF2B5EF4-FFF2-40B4-BE49-F238E27FC236}">
                  <a16:creationId xmlns:a16="http://schemas.microsoft.com/office/drawing/2014/main" id="{06F8B1D4-5BBF-93CA-55D1-831B5FC6FDB6}"/>
                </a:ext>
              </a:extLst>
            </p:cNvPr>
            <p:cNvSpPr/>
            <p:nvPr/>
          </p:nvSpPr>
          <p:spPr>
            <a:xfrm>
              <a:off x="3125461" y="7628730"/>
              <a:ext cx="148788" cy="633048"/>
            </a:xfrm>
            <a:custGeom>
              <a:avLst/>
              <a:gdLst>
                <a:gd name="connsiteX0" fmla="*/ 0 w 340983"/>
                <a:gd name="connsiteY0" fmla="*/ 0 h 1450774"/>
                <a:gd name="connsiteX1" fmla="*/ 340984 w 340983"/>
                <a:gd name="connsiteY1" fmla="*/ 0 h 1450774"/>
                <a:gd name="connsiteX2" fmla="*/ 340984 w 340983"/>
                <a:gd name="connsiteY2" fmla="*/ 1450774 h 1450774"/>
                <a:gd name="connsiteX3" fmla="*/ 0 w 340983"/>
                <a:gd name="connsiteY3" fmla="*/ 1450774 h 14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983" h="1450774">
                  <a:moveTo>
                    <a:pt x="0" y="0"/>
                  </a:moveTo>
                  <a:lnTo>
                    <a:pt x="340984" y="0"/>
                  </a:lnTo>
                  <a:lnTo>
                    <a:pt x="340984" y="1450774"/>
                  </a:lnTo>
                  <a:lnTo>
                    <a:pt x="0" y="1450774"/>
                  </a:lnTo>
                  <a:close/>
                </a:path>
              </a:pathLst>
            </a:custGeom>
            <a:solidFill>
              <a:schemeClr val="tx1"/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9" name="Freeform: Shape 12">
              <a:extLst>
                <a:ext uri="{FF2B5EF4-FFF2-40B4-BE49-F238E27FC236}">
                  <a16:creationId xmlns:a16="http://schemas.microsoft.com/office/drawing/2014/main" id="{DEA2702A-FF04-AD65-8838-0750709A1830}"/>
                </a:ext>
              </a:extLst>
            </p:cNvPr>
            <p:cNvSpPr/>
            <p:nvPr/>
          </p:nvSpPr>
          <p:spPr>
            <a:xfrm>
              <a:off x="2835493" y="8264961"/>
              <a:ext cx="1337699" cy="37792"/>
            </a:xfrm>
            <a:custGeom>
              <a:avLst/>
              <a:gdLst>
                <a:gd name="connsiteX0" fmla="*/ 0 w 3374019"/>
                <a:gd name="connsiteY0" fmla="*/ 0 h 34343"/>
                <a:gd name="connsiteX1" fmla="*/ 3374020 w 3374019"/>
                <a:gd name="connsiteY1" fmla="*/ 0 h 34343"/>
                <a:gd name="connsiteX2" fmla="*/ 3374020 w 3374019"/>
                <a:gd name="connsiteY2" fmla="*/ 34344 h 34343"/>
                <a:gd name="connsiteX3" fmla="*/ 0 w 3374019"/>
                <a:gd name="connsiteY3" fmla="*/ 34344 h 34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19" h="34343">
                  <a:moveTo>
                    <a:pt x="0" y="0"/>
                  </a:moveTo>
                  <a:lnTo>
                    <a:pt x="3374020" y="0"/>
                  </a:lnTo>
                  <a:lnTo>
                    <a:pt x="3374020" y="34344"/>
                  </a:lnTo>
                  <a:lnTo>
                    <a:pt x="0" y="34344"/>
                  </a:lnTo>
                  <a:close/>
                </a:path>
              </a:pathLst>
            </a:custGeom>
            <a:solidFill>
              <a:srgbClr val="D7D7D7"/>
            </a:solidFill>
            <a:ln w="49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r" defTabSz="51433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Google Shape;1554;p10">
            <a:extLst>
              <a:ext uri="{FF2B5EF4-FFF2-40B4-BE49-F238E27FC236}">
                <a16:creationId xmlns:a16="http://schemas.microsoft.com/office/drawing/2014/main" id="{7A9EB4C9-F742-95E1-D254-6AC42F16E0FA}"/>
              </a:ext>
            </a:extLst>
          </p:cNvPr>
          <p:cNvSpPr txBox="1"/>
          <p:nvPr/>
        </p:nvSpPr>
        <p:spPr>
          <a:xfrm>
            <a:off x="5332822" y="2956539"/>
            <a:ext cx="242600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Open Sans"/>
                <a:cs typeface="Fb Jabutinski HebEng Medium" panose="00000500000000000000" pitchFamily="50" charset="-79"/>
                <a:sym typeface="Open Sans"/>
              </a:rPr>
              <a:t>להבליט עם צורות</a:t>
            </a:r>
          </a:p>
        </p:txBody>
      </p:sp>
      <p:sp>
        <p:nvSpPr>
          <p:cNvPr id="51" name="Google Shape;1554;p10">
            <a:extLst>
              <a:ext uri="{FF2B5EF4-FFF2-40B4-BE49-F238E27FC236}">
                <a16:creationId xmlns:a16="http://schemas.microsoft.com/office/drawing/2014/main" id="{EA035169-5323-C0F6-2BB8-69F92C878EBF}"/>
              </a:ext>
            </a:extLst>
          </p:cNvPr>
          <p:cNvSpPr txBox="1"/>
          <p:nvPr/>
        </p:nvSpPr>
        <p:spPr>
          <a:xfrm>
            <a:off x="1994007" y="2956538"/>
            <a:ext cx="242600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Open Sans"/>
                <a:cs typeface="Fb Jabutinski HebEng Medium" panose="00000500000000000000" pitchFamily="50" charset="-79"/>
                <a:sym typeface="Open Sans"/>
              </a:rPr>
              <a:t>להבליט עם טקסט</a:t>
            </a:r>
          </a:p>
        </p:txBody>
      </p:sp>
      <p:sp>
        <p:nvSpPr>
          <p:cNvPr id="52" name="Oval 14">
            <a:extLst>
              <a:ext uri="{FF2B5EF4-FFF2-40B4-BE49-F238E27FC236}">
                <a16:creationId xmlns:a16="http://schemas.microsoft.com/office/drawing/2014/main" id="{A216DF31-F181-9F3D-2EC6-C10428A95695}"/>
              </a:ext>
            </a:extLst>
          </p:cNvPr>
          <p:cNvSpPr/>
          <p:nvPr/>
        </p:nvSpPr>
        <p:spPr>
          <a:xfrm>
            <a:off x="5733633" y="4037588"/>
            <a:ext cx="769256" cy="769256"/>
          </a:xfrm>
          <a:prstGeom prst="ellipse">
            <a:avLst/>
          </a:prstGeom>
          <a:solidFill>
            <a:schemeClr val="bg1">
              <a:lumMod val="50000"/>
              <a:alpha val="23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tangle 64">
            <a:extLst>
              <a:ext uri="{FF2B5EF4-FFF2-40B4-BE49-F238E27FC236}">
                <a16:creationId xmlns:a16="http://schemas.microsoft.com/office/drawing/2014/main" id="{D07B8C8B-FCCE-B208-D733-A362ED28563D}"/>
              </a:ext>
            </a:extLst>
          </p:cNvPr>
          <p:cNvSpPr/>
          <p:nvPr/>
        </p:nvSpPr>
        <p:spPr>
          <a:xfrm rot="16200000">
            <a:off x="6524269" y="3967299"/>
            <a:ext cx="1046712" cy="584775"/>
          </a:xfrm>
          <a:prstGeom prst="rect">
            <a:avLst/>
          </a:prstGeom>
          <a:solidFill>
            <a:schemeClr val="bg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מחבר ישר 53">
            <a:extLst>
              <a:ext uri="{FF2B5EF4-FFF2-40B4-BE49-F238E27FC236}">
                <a16:creationId xmlns:a16="http://schemas.microsoft.com/office/drawing/2014/main" id="{B223A2CF-F6DC-30C3-FE7C-166ED1351EAF}"/>
              </a:ext>
            </a:extLst>
          </p:cNvPr>
          <p:cNvCxnSpPr>
            <a:cxnSpLocks/>
          </p:cNvCxnSpPr>
          <p:nvPr/>
        </p:nvCxnSpPr>
        <p:spPr>
          <a:xfrm>
            <a:off x="8193054" y="3066689"/>
            <a:ext cx="0" cy="18890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ישר 54">
            <a:extLst>
              <a:ext uri="{FF2B5EF4-FFF2-40B4-BE49-F238E27FC236}">
                <a16:creationId xmlns:a16="http://schemas.microsoft.com/office/drawing/2014/main" id="{D28533E4-2D7A-F702-29BF-2CAB195E3C73}"/>
              </a:ext>
            </a:extLst>
          </p:cNvPr>
          <p:cNvCxnSpPr>
            <a:cxnSpLocks/>
          </p:cNvCxnSpPr>
          <p:nvPr/>
        </p:nvCxnSpPr>
        <p:spPr>
          <a:xfrm>
            <a:off x="4898962" y="3066689"/>
            <a:ext cx="0" cy="18890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10">
            <a:extLst>
              <a:ext uri="{FF2B5EF4-FFF2-40B4-BE49-F238E27FC236}">
                <a16:creationId xmlns:a16="http://schemas.microsoft.com/office/drawing/2014/main" id="{CA8006E7-39CC-9589-8979-9C020B26F56D}"/>
              </a:ext>
            </a:extLst>
          </p:cNvPr>
          <p:cNvCxnSpPr>
            <a:cxnSpLocks/>
          </p:cNvCxnSpPr>
          <p:nvPr/>
        </p:nvCxnSpPr>
        <p:spPr>
          <a:xfrm flipV="1">
            <a:off x="3114259" y="3488520"/>
            <a:ext cx="0" cy="800686"/>
          </a:xfrm>
          <a:prstGeom prst="line">
            <a:avLst/>
          </a:prstGeom>
          <a:ln w="19050" cap="flat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תיבת טקסט 56">
            <a:extLst>
              <a:ext uri="{FF2B5EF4-FFF2-40B4-BE49-F238E27FC236}">
                <a16:creationId xmlns:a16="http://schemas.microsoft.com/office/drawing/2014/main" id="{ACE8DA8F-1C44-72F4-5BB3-EC9E8885B474}"/>
              </a:ext>
            </a:extLst>
          </p:cNvPr>
          <p:cNvSpPr txBox="1"/>
          <p:nvPr/>
        </p:nvSpPr>
        <p:spPr>
          <a:xfrm>
            <a:off x="2102680" y="4368039"/>
            <a:ext cx="19407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Open Sans"/>
                <a:cs typeface="Fb Jabutinski HebEng Bold" panose="00000500000000000000" pitchFamily="50" charset="-79"/>
                <a:sym typeface="Open Sans"/>
              </a:rPr>
              <a:t>פה קרה משהו </a:t>
            </a: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Fb Jabutinski HebEng Bold" panose="00000500000000000000" pitchFamily="50" charset="-79"/>
                <a:ea typeface="Open Sans"/>
                <a:cs typeface="Fb Jabutinski HebEng Bold" panose="00000500000000000000" pitchFamily="50" charset="-79"/>
                <a:sym typeface="Open Sans"/>
              </a:rPr>
              <a:t>חשוב</a:t>
            </a:r>
            <a:endParaRPr kumimoji="0" lang="he-I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pic>
        <p:nvPicPr>
          <p:cNvPr id="58" name="Shape 12" descr="תמונה שמכילה עיגול, גופן, גרפיקה, לוגו&#10;&#10;התיאור נוצר באופן אוטומטי">
            <a:hlinkClick r:id="rId4"/>
            <a:extLst>
              <a:ext uri="{FF2B5EF4-FFF2-40B4-BE49-F238E27FC236}">
                <a16:creationId xmlns:a16="http://schemas.microsoft.com/office/drawing/2014/main" id="{AAA1D38F-1AB6-98C3-0955-0EEC02BB1A8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757" t="4287" r="52074" b="76415"/>
          <a:stretch/>
        </p:blipFill>
        <p:spPr>
          <a:xfrm>
            <a:off x="11566580" y="6307666"/>
            <a:ext cx="415016" cy="39912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564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01;p98">
            <a:extLst>
              <a:ext uri="{FF2B5EF4-FFF2-40B4-BE49-F238E27FC236}">
                <a16:creationId xmlns:a16="http://schemas.microsoft.com/office/drawing/2014/main" id="{579D346A-4C19-4DC3-19B5-9101F865F941}"/>
              </a:ext>
            </a:extLst>
          </p:cNvPr>
          <p:cNvSpPr txBox="1"/>
          <p:nvPr/>
        </p:nvSpPr>
        <p:spPr>
          <a:xfrm flipH="1">
            <a:off x="2616121" y="30271"/>
            <a:ext cx="957519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המסר הכי חשוב בכותרת</a:t>
            </a:r>
          </a:p>
        </p:txBody>
      </p: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1F21F433-E443-7E6A-6526-B1B506546115}"/>
              </a:ext>
            </a:extLst>
          </p:cNvPr>
          <p:cNvCxnSpPr>
            <a:cxnSpLocks/>
          </p:cNvCxnSpPr>
          <p:nvPr/>
        </p:nvCxnSpPr>
        <p:spPr>
          <a:xfrm flipH="1">
            <a:off x="11687687" y="834056"/>
            <a:ext cx="504000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C525236-720D-5DB2-7DC8-42FD32DB7F94}"/>
              </a:ext>
            </a:extLst>
          </p:cNvPr>
          <p:cNvSpPr txBox="1"/>
          <p:nvPr/>
        </p:nvSpPr>
        <p:spPr>
          <a:xfrm>
            <a:off x="2616121" y="64269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פה אפשר להוסיף כותרת משנה</a:t>
            </a:r>
          </a:p>
        </p:txBody>
      </p:sp>
      <p:cxnSp>
        <p:nvCxnSpPr>
          <p:cNvPr id="8" name="Google Shape;3002;p98">
            <a:extLst>
              <a:ext uri="{FF2B5EF4-FFF2-40B4-BE49-F238E27FC236}">
                <a16:creationId xmlns:a16="http://schemas.microsoft.com/office/drawing/2014/main" id="{30ECBD92-087C-9896-1A7D-92A1158D4B6E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8640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TextBox 1">
            <a:extLst>
              <a:ext uri="{FF2B5EF4-FFF2-40B4-BE49-F238E27FC236}">
                <a16:creationId xmlns:a16="http://schemas.microsoft.com/office/drawing/2014/main" id="{B63EC1D0-0631-D854-91B7-036A46B4A745}"/>
              </a:ext>
            </a:extLst>
          </p:cNvPr>
          <p:cNvSpPr txBox="1"/>
          <p:nvPr/>
        </p:nvSpPr>
        <p:spPr>
          <a:xfrm>
            <a:off x="5939831" y="3897781"/>
            <a:ext cx="1171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להבליט</a:t>
            </a:r>
          </a:p>
        </p:txBody>
      </p: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12EC071C-74ED-83BE-9E2D-E304CFD86D5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6521117" y="836245"/>
            <a:ext cx="0" cy="11647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8">
            <a:extLst>
              <a:ext uri="{FF2B5EF4-FFF2-40B4-BE49-F238E27FC236}">
                <a16:creationId xmlns:a16="http://schemas.microsoft.com/office/drawing/2014/main" id="{B4B62365-DC5F-772B-00DE-8970796AF77B}"/>
              </a:ext>
            </a:extLst>
          </p:cNvPr>
          <p:cNvSpPr/>
          <p:nvPr/>
        </p:nvSpPr>
        <p:spPr>
          <a:xfrm>
            <a:off x="6428203" y="2001011"/>
            <a:ext cx="185828" cy="185828"/>
          </a:xfrm>
          <a:prstGeom prst="ellipse">
            <a:avLst/>
          </a:prstGeom>
          <a:solidFill>
            <a:srgbClr val="8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5BD9AE24-B6F6-C185-DC7D-11A9A7122D93}"/>
              </a:ext>
            </a:extLst>
          </p:cNvPr>
          <p:cNvSpPr txBox="1"/>
          <p:nvPr/>
        </p:nvSpPr>
        <p:spPr>
          <a:xfrm>
            <a:off x="4694810" y="2256117"/>
            <a:ext cx="3376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הנתונים תומכים במסר</a:t>
            </a:r>
          </a:p>
        </p:txBody>
      </p:sp>
      <p:graphicFrame>
        <p:nvGraphicFramePr>
          <p:cNvPr id="21" name="Chart 15">
            <a:extLst>
              <a:ext uri="{FF2B5EF4-FFF2-40B4-BE49-F238E27FC236}">
                <a16:creationId xmlns:a16="http://schemas.microsoft.com/office/drawing/2014/main" id="{46018FA8-385C-5B7F-0088-78F146CB6080}"/>
              </a:ext>
            </a:extLst>
          </p:cNvPr>
          <p:cNvGraphicFramePr/>
          <p:nvPr/>
        </p:nvGraphicFramePr>
        <p:xfrm>
          <a:off x="1347340" y="2212413"/>
          <a:ext cx="5979039" cy="2511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7">
            <a:extLst>
              <a:ext uri="{FF2B5EF4-FFF2-40B4-BE49-F238E27FC236}">
                <a16:creationId xmlns:a16="http://schemas.microsoft.com/office/drawing/2014/main" id="{CF5B2FD0-4D17-0040-3C74-BA870F4C8A14}"/>
              </a:ext>
            </a:extLst>
          </p:cNvPr>
          <p:cNvSpPr txBox="1"/>
          <p:nvPr/>
        </p:nvSpPr>
        <p:spPr>
          <a:xfrm>
            <a:off x="3043617" y="4194889"/>
            <a:ext cx="1095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Fb Jabutinski HebEng Light" panose="00000500000000000000" pitchFamily="50" charset="-79"/>
                <a:ea typeface="Calibri" panose="020F0502020204030204" pitchFamily="34" charset="0"/>
                <a:cs typeface="Fb Jabutinski HebEng Light" panose="00000500000000000000" pitchFamily="50" charset="-79"/>
              </a:rPr>
              <a:t>להפחית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F40D7C4C-245F-5E70-FC3F-3A11B2CB49CE}"/>
              </a:ext>
            </a:extLst>
          </p:cNvPr>
          <p:cNvSpPr txBox="1"/>
          <p:nvPr/>
        </p:nvSpPr>
        <p:spPr>
          <a:xfrm>
            <a:off x="5939831" y="2937017"/>
            <a:ext cx="1171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להבליט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71D96912-E148-EC95-D8E2-6123F8B09CCB}"/>
              </a:ext>
            </a:extLst>
          </p:cNvPr>
          <p:cNvSpPr txBox="1"/>
          <p:nvPr/>
        </p:nvSpPr>
        <p:spPr>
          <a:xfrm>
            <a:off x="7857532" y="2075589"/>
            <a:ext cx="3683524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תובנה/מסקנה/המלצה</a:t>
            </a:r>
          </a:p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תובנה/מסקנה/המלצה</a:t>
            </a:r>
          </a:p>
          <a:p>
            <a:pPr marL="342900" marR="0" lvl="0" indent="-34290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Medium" panose="00000500000000000000" pitchFamily="50" charset="-79"/>
                <a:ea typeface="Calibri" panose="020F0502020204030204" pitchFamily="34" charset="0"/>
                <a:cs typeface="Fb Jabutinski HebEng Medium" panose="00000500000000000000" pitchFamily="50" charset="-79"/>
              </a:rPr>
              <a:t>תובנה/מסקנה/המלצה</a:t>
            </a: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Calibri" panose="020F0502020204030204" pitchFamily="34" charset="0"/>
              <a:cs typeface="Fb Jabutinski HebEng Medium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41006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617E69-1DF9-8FD6-86ED-76494689A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55">
            <a:extLst>
              <a:ext uri="{FF2B5EF4-FFF2-40B4-BE49-F238E27FC236}">
                <a16:creationId xmlns:a16="http://schemas.microsoft.com/office/drawing/2014/main" id="{03608D22-CF6C-474B-1C26-A42467C70DDE}"/>
              </a:ext>
            </a:extLst>
          </p:cNvPr>
          <p:cNvSpPr txBox="1"/>
          <p:nvPr/>
        </p:nvSpPr>
        <p:spPr>
          <a:xfrm>
            <a:off x="918986" y="2051700"/>
            <a:ext cx="10354028" cy="27546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ה</a:t>
            </a:r>
            <a:r>
              <a:rPr lang="he-IL" sz="17300" dirty="0">
                <a:solidFill>
                  <a:prstClr val="white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rPr>
              <a:t>כלים</a:t>
            </a:r>
            <a:r>
              <a:rPr kumimoji="0" lang="he-IL" sz="173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.</a:t>
            </a:r>
            <a:endParaRPr kumimoji="0" lang="he-IL" sz="17300" b="1" i="0" u="none" strike="noStrike" kern="1200" cap="none" spc="0" normalizeH="0" baseline="0" noProof="0" dirty="0">
              <a:ln>
                <a:noFill/>
              </a:ln>
              <a:solidFill>
                <a:srgbClr val="7FFF00"/>
              </a:solidFill>
              <a:effectLst/>
              <a:uLnTx/>
              <a:uFillTx/>
              <a:latin typeface="Fb Jabutinski HebEng Con Bold" pitchFamily="2" charset="-79"/>
              <a:ea typeface="+mn-ea"/>
              <a:cs typeface="Fb Jabutinski HebEng Con 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38486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>
            <a:extLst>
              <a:ext uri="{FF2B5EF4-FFF2-40B4-BE49-F238E27FC236}">
                <a16:creationId xmlns:a16="http://schemas.microsoft.com/office/drawing/2014/main" id="{267056E9-E7F6-0E3D-7CB9-10C4E0AC2F9B}"/>
              </a:ext>
            </a:extLst>
          </p:cNvPr>
          <p:cNvGrpSpPr/>
          <p:nvPr/>
        </p:nvGrpSpPr>
        <p:grpSpPr>
          <a:xfrm>
            <a:off x="2779544" y="773332"/>
            <a:ext cx="7184674" cy="4712471"/>
            <a:chOff x="2499128" y="310036"/>
            <a:chExt cx="7184674" cy="4712471"/>
          </a:xfrm>
        </p:grpSpPr>
        <p:pic>
          <p:nvPicPr>
            <p:cNvPr id="5" name="תמונה 4" descr="תמונה שמכילה טקסט, גופן, גרפיקה, עיצוב גרפי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09988167-290F-6D83-B117-252A2ADC7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8802" y="1308165"/>
              <a:ext cx="3171406" cy="3068667"/>
            </a:xfrm>
            <a:prstGeom prst="rect">
              <a:avLst/>
            </a:prstGeom>
          </p:spPr>
        </p:pic>
        <p:pic>
          <p:nvPicPr>
            <p:cNvPr id="6" name="תמונה 5" descr="תמונה שמכילה טקסט, גופן, גרפיקה, צילום מסך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A026FD9B-FD8F-399B-AF9E-1B41DD457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0118" y="662458"/>
              <a:ext cx="1887824" cy="1499820"/>
            </a:xfrm>
            <a:prstGeom prst="rect">
              <a:avLst/>
            </a:prstGeom>
          </p:spPr>
        </p:pic>
        <p:pic>
          <p:nvPicPr>
            <p:cNvPr id="7" name="תמונה 6" descr="תמונה שמכילה טקסט, גופן, צילום מסך, גרפיקה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FB91C647-2DD3-1C8C-51B9-4FAD82EF2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375" y="310036"/>
              <a:ext cx="1801244" cy="1309996"/>
            </a:xfrm>
            <a:prstGeom prst="rect">
              <a:avLst/>
            </a:prstGeom>
          </p:spPr>
        </p:pic>
        <p:pic>
          <p:nvPicPr>
            <p:cNvPr id="8" name="תמונה 7" descr="תמונה שמכילה טקסט, גופן, גרפיקה, לוגו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8957885F-BEA3-4E12-1D54-66119484F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090" y="724942"/>
              <a:ext cx="1876834" cy="1364970"/>
            </a:xfrm>
            <a:prstGeom prst="rect">
              <a:avLst/>
            </a:prstGeom>
          </p:spPr>
        </p:pic>
        <p:pic>
          <p:nvPicPr>
            <p:cNvPr id="9" name="תמונה 8" descr="תמונה שמכילה טקסט, גופן, גרפיקה, לוגו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146357F8-A0C4-BA6F-4A34-64D6E2723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128" y="1793107"/>
              <a:ext cx="1528684" cy="1111770"/>
            </a:xfrm>
            <a:prstGeom prst="rect">
              <a:avLst/>
            </a:prstGeom>
          </p:spPr>
        </p:pic>
        <p:pic>
          <p:nvPicPr>
            <p:cNvPr id="10" name="תמונה 9" descr="תמונה שמכילה טקסט, גופן, גרפיקה, צילום מסך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940B6FF8-4BBE-E772-FE26-025ABCCCF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7151" y="1955303"/>
              <a:ext cx="1576651" cy="1253180"/>
            </a:xfrm>
            <a:prstGeom prst="rect">
              <a:avLst/>
            </a:prstGeom>
          </p:spPr>
        </p:pic>
        <p:pic>
          <p:nvPicPr>
            <p:cNvPr id="11" name="תמונה 6" descr="תמונה שמכילה טקסט, גופן, גרפיקה, עיצוב גרפי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39825C49-DEF9-7076-9E56-F3A6BD3E2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956" y="3112341"/>
              <a:ext cx="1228968" cy="1446516"/>
            </a:xfrm>
            <a:prstGeom prst="rect">
              <a:avLst/>
            </a:prstGeom>
          </p:spPr>
        </p:pic>
        <p:pic>
          <p:nvPicPr>
            <p:cNvPr id="12" name="תמונה 8" descr="תמונה שמכילה טקסט, גופן, גרפיקה, עיצוב גרפי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94CF3EAD-0562-F5BF-A791-8773F3B5D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2299" y="4125924"/>
              <a:ext cx="1228968" cy="896583"/>
            </a:xfrm>
            <a:prstGeom prst="rect">
              <a:avLst/>
            </a:prstGeom>
          </p:spPr>
        </p:pic>
        <p:pic>
          <p:nvPicPr>
            <p:cNvPr id="13" name="תמונה 10" descr="תמונה שמכילה טקסט, גופן, גרפיקה, צילום מסך&#10;&#10;תוכן שנוצר על-ידי בינה מלאכותית עשוי להיות שגוי.">
              <a:extLst>
                <a:ext uri="{FF2B5EF4-FFF2-40B4-BE49-F238E27FC236}">
                  <a16:creationId xmlns:a16="http://schemas.microsoft.com/office/drawing/2014/main" id="{AFE5346B-98A5-0344-9BC1-F2DA1869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0950" y="2904876"/>
              <a:ext cx="1324106" cy="1558495"/>
            </a:xfrm>
            <a:prstGeom prst="rect">
              <a:avLst/>
            </a:prstGeom>
          </p:spPr>
        </p:pic>
        <p:sp>
          <p:nvSpPr>
            <p:cNvPr id="14" name="Rounded Rectangle 4">
              <a:hlinkClick r:id="rId11"/>
              <a:extLst>
                <a:ext uri="{FF2B5EF4-FFF2-40B4-BE49-F238E27FC236}">
                  <a16:creationId xmlns:a16="http://schemas.microsoft.com/office/drawing/2014/main" id="{E6A90A33-65F4-923A-801F-84E3377BBD48}"/>
                </a:ext>
              </a:extLst>
            </p:cNvPr>
            <p:cNvSpPr/>
            <p:nvPr/>
          </p:nvSpPr>
          <p:spPr>
            <a:xfrm>
              <a:off x="3629604" y="4311377"/>
              <a:ext cx="2874424" cy="637027"/>
            </a:xfrm>
            <a:prstGeom prst="roundRect">
              <a:avLst/>
            </a:prstGeom>
            <a:solidFill>
              <a:srgbClr val="80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 Con Bold" panose="00000500000000000000" pitchFamily="50" charset="-79"/>
                  <a:ea typeface="+mn-ea"/>
                  <a:cs typeface="Fb Jabutinski HebEng Con Bold" panose="00000500000000000000" pitchFamily="50" charset="-79"/>
                </a:rPr>
                <a:t>להורדת הסטיקרים &gt;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085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גרפיקה 6" descr="חץ: עקומה נגד כיוון השעון עם מילוי מלא">
            <a:hlinkClick r:id="rId2"/>
            <a:extLst>
              <a:ext uri="{FF2B5EF4-FFF2-40B4-BE49-F238E27FC236}">
                <a16:creationId xmlns:a16="http://schemas.microsoft.com/office/drawing/2014/main" id="{61425E0F-9C1F-BE25-DCB4-3CFDAC729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580774">
            <a:off x="3128511" y="905024"/>
            <a:ext cx="914400" cy="914400"/>
          </a:xfrm>
          <a:prstGeom prst="rect">
            <a:avLst/>
          </a:prstGeom>
        </p:spPr>
      </p:pic>
      <p:sp>
        <p:nvSpPr>
          <p:cNvPr id="8" name="TextBox 14">
            <a:extLst>
              <a:ext uri="{FF2B5EF4-FFF2-40B4-BE49-F238E27FC236}">
                <a16:creationId xmlns:a16="http://schemas.microsoft.com/office/drawing/2014/main" id="{5A446A58-5EC8-AD3F-11CE-32B758F5547E}"/>
              </a:ext>
            </a:extLst>
          </p:cNvPr>
          <p:cNvSpPr txBox="1"/>
          <p:nvPr/>
        </p:nvSpPr>
        <p:spPr>
          <a:xfrm flipH="1">
            <a:off x="0" y="142830"/>
            <a:ext cx="12192000" cy="792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קישור להמון תוכן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3E8B6D8-1B86-0DC1-55D1-4C8159B8FA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442"/>
          <a:stretch>
            <a:fillRect/>
          </a:stretch>
        </p:blipFill>
        <p:spPr>
          <a:xfrm>
            <a:off x="575177" y="1959797"/>
            <a:ext cx="11171818" cy="293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92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E43AF-6C8B-0A97-276F-6CB1111A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1;p98">
            <a:extLst>
              <a:ext uri="{FF2B5EF4-FFF2-40B4-BE49-F238E27FC236}">
                <a16:creationId xmlns:a16="http://schemas.microsoft.com/office/drawing/2014/main" id="{BB31DD7E-7E45-9BF6-CB4E-2F4E49D0F2B1}"/>
              </a:ext>
            </a:extLst>
          </p:cNvPr>
          <p:cNvSpPr txBox="1"/>
          <p:nvPr/>
        </p:nvSpPr>
        <p:spPr>
          <a:xfrm flipH="1">
            <a:off x="2616121" y="-3235"/>
            <a:ext cx="9575194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None/>
              <a:tabLst/>
              <a:defRPr/>
            </a:pPr>
            <a:r>
              <a:rPr kumimoji="0" lang="he-IL" sz="4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Arial"/>
                <a:cs typeface="Fb Jabutinski HebEng Black" panose="00000500000000000000" pitchFamily="50" charset="-79"/>
                <a:sym typeface="Arial"/>
              </a:rPr>
              <a:t>בנק שאלות</a:t>
            </a:r>
          </a:p>
        </p:txBody>
      </p:sp>
      <p:cxnSp>
        <p:nvCxnSpPr>
          <p:cNvPr id="3" name="Google Shape;3002;p98">
            <a:extLst>
              <a:ext uri="{FF2B5EF4-FFF2-40B4-BE49-F238E27FC236}">
                <a16:creationId xmlns:a16="http://schemas.microsoft.com/office/drawing/2014/main" id="{AD4BE275-4E45-151A-AA77-CA95D6A67AF6}"/>
              </a:ext>
            </a:extLst>
          </p:cNvPr>
          <p:cNvCxnSpPr>
            <a:cxnSpLocks/>
          </p:cNvCxnSpPr>
          <p:nvPr/>
        </p:nvCxnSpPr>
        <p:spPr>
          <a:xfrm flipH="1">
            <a:off x="11634439" y="834056"/>
            <a:ext cx="557248" cy="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3002;p98">
            <a:extLst>
              <a:ext uri="{FF2B5EF4-FFF2-40B4-BE49-F238E27FC236}">
                <a16:creationId xmlns:a16="http://schemas.microsoft.com/office/drawing/2014/main" id="{AD537245-1149-09B1-4495-2A37F755913A}"/>
              </a:ext>
            </a:extLst>
          </p:cNvPr>
          <p:cNvCxnSpPr>
            <a:cxnSpLocks/>
          </p:cNvCxnSpPr>
          <p:nvPr/>
        </p:nvCxnSpPr>
        <p:spPr>
          <a:xfrm flipH="1">
            <a:off x="-15990" y="834056"/>
            <a:ext cx="925200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33" name="Table 1">
            <a:extLst>
              <a:ext uri="{FF2B5EF4-FFF2-40B4-BE49-F238E27FC236}">
                <a16:creationId xmlns:a16="http://schemas.microsoft.com/office/drawing/2014/main" id="{53C11C8C-63F2-2F71-7ED6-9B9F86E219DD}"/>
              </a:ext>
            </a:extLst>
          </p:cNvPr>
          <p:cNvGraphicFramePr>
            <a:graphicFrameLocks noGrp="1"/>
          </p:cNvGraphicFramePr>
          <p:nvPr/>
        </p:nvGraphicFramePr>
        <p:xfrm>
          <a:off x="2452022" y="1266825"/>
          <a:ext cx="9252000" cy="507673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587203">
                  <a:extLst>
                    <a:ext uri="{9D8B030D-6E8A-4147-A177-3AD203B41FA5}">
                      <a16:colId xmlns:a16="http://schemas.microsoft.com/office/drawing/2014/main" val="2747603454"/>
                    </a:ext>
                  </a:extLst>
                </a:gridCol>
                <a:gridCol w="2664797">
                  <a:extLst>
                    <a:ext uri="{9D8B030D-6E8A-4147-A177-3AD203B41FA5}">
                      <a16:colId xmlns:a16="http://schemas.microsoft.com/office/drawing/2014/main" val="2868959198"/>
                    </a:ext>
                  </a:extLst>
                </a:gridCol>
              </a:tblGrid>
              <a:tr h="547258">
                <a:tc>
                  <a:txBody>
                    <a:bodyPr/>
                    <a:lstStyle/>
                    <a:p>
                      <a:pPr algn="r"/>
                      <a:r>
                        <a:rPr lang="he-IL" sz="2400" b="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בנק שאלות</a:t>
                      </a:r>
                      <a:endParaRPr lang="en-US" sz="24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400" b="0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שאלה מובילה</a:t>
                      </a:r>
                      <a:endParaRPr lang="en-US" sz="24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282211"/>
                  </a:ext>
                </a:extLst>
              </a:tr>
              <a:tr h="144406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האם זה יותר או פחות?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באיזה מקום הנתון מדורג?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המגמה? זה עולה או יורד?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החלק ביחס לשלם?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איפה זה קורה?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מתי? האם זה קרה בעבר?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4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מה קרה?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488588"/>
                  </a:ext>
                </a:extLst>
              </a:tr>
              <a:tr h="7701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ההקשר?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איך הנתון ביחס לנקודות ייחוס שונות (</a:t>
                      </a:r>
                      <a:r>
                        <a:rPr lang="he-IL" sz="1400" b="0" i="0" kern="1200" noProof="0" dirty="0" err="1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בנצ'מארק</a:t>
                      </a: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, יעד, ממוצע, שנה שעברה)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איזה נקודות ייחוס עשויות להשפיע על המשמעות של הנתון?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תהיה נקודת הייחוס של הקהל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4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זה טוב או רע?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76482"/>
                  </a:ext>
                </a:extLst>
              </a:tr>
              <a:tr h="144406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המשקל היחסי?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מה תקופת הזמן הכי רלוונטית?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עד כמה זה קשור/משפיע על מטרות/יעדי הארגון?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אסטרטגי?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ערך כספי פוטנציאלי?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noProof="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  <a:sym typeface="Open Sans"/>
                        </a:rPr>
                        <a:t>ניתן לשינוי או יישום?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4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באיזו מידה?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31577"/>
                  </a:ext>
                </a:extLst>
              </a:tr>
              <a:tr h="69647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</a:rPr>
                        <a:t>מה הסיבה העיקרית?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</a:rPr>
                        <a:t>מה </a:t>
                      </a:r>
                      <a:r>
                        <a:rPr lang="he-IL" sz="1400" b="0" i="0" kern="1200" dirty="0" err="1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</a:rPr>
                        <a:t>הפארטו</a:t>
                      </a:r>
                      <a:r>
                        <a:rPr lang="he-IL" sz="1400" b="0" i="0" kern="1200" dirty="0">
                          <a:solidFill>
                            <a:schemeClr val="dk1"/>
                          </a:solidFill>
                          <a:latin typeface="Fb Jabutinski HebEng Medium" pitchFamily="2" charset="-79"/>
                          <a:ea typeface="+mn-ea"/>
                          <a:cs typeface="Fb Jabutinski HebEng Medium" pitchFamily="2" charset="-79"/>
                        </a:rPr>
                        <a:t>?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Fb Jabutinski HebEng Medium" pitchFamily="2" charset="-79"/>
                        <a:ea typeface="+mn-ea"/>
                        <a:cs typeface="Fb Jabutinski HebEng Medium" pitchFamily="2" charset="-79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400" kern="1200" dirty="0">
                          <a:solidFill>
                            <a:schemeClr val="dk1"/>
                          </a:solidFill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למה זה קרה? 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891146"/>
                  </a:ext>
                </a:extLst>
              </a:tr>
            </a:tbl>
          </a:graphicData>
        </a:graphic>
      </p:graphicFrame>
      <p:sp>
        <p:nvSpPr>
          <p:cNvPr id="6" name="תיבת טקסט 3">
            <a:extLst>
              <a:ext uri="{FF2B5EF4-FFF2-40B4-BE49-F238E27FC236}">
                <a16:creationId xmlns:a16="http://schemas.microsoft.com/office/drawing/2014/main" id="{FC2E1491-2FBA-A82E-6B6D-B671C93843A9}"/>
              </a:ext>
            </a:extLst>
          </p:cNvPr>
          <p:cNvSpPr txBox="1"/>
          <p:nvPr/>
        </p:nvSpPr>
        <p:spPr>
          <a:xfrm>
            <a:off x="2616121" y="652384"/>
            <a:ext cx="9575194" cy="36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he-IL" sz="1800" b="0" i="0" u="none" strike="noStrike" kern="0" cap="none" spc="0" normalizeH="0" baseline="0" noProof="0" dirty="0">
                <a:ln>
                  <a:noFill/>
                </a:ln>
                <a:solidFill>
                  <a:srgbClr val="51F33F"/>
                </a:solidFill>
                <a:effectLst/>
                <a:highlight>
                  <a:srgbClr val="000000"/>
                </a:highlight>
                <a:uLnTx/>
                <a:uFillTx/>
                <a:latin typeface="Fb Jabutinski HebEng Medium" panose="00000500000000000000" pitchFamily="50" charset="-79"/>
                <a:ea typeface="Arial"/>
                <a:cs typeface="Fb Jabutinski HebEng Medium" panose="00000500000000000000" pitchFamily="50" charset="-79"/>
                <a:sym typeface="Arial"/>
              </a:rPr>
              <a:t>תבנו לכם בנק שאלות מותאם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0CDEC3D-DFC1-58E4-2164-5ACEF176EDE6}"/>
              </a:ext>
            </a:extLst>
          </p:cNvPr>
          <p:cNvSpPr txBox="1"/>
          <p:nvPr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7698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9BD49-75E2-AFC3-8948-C70735C89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1">
            <a:extLst>
              <a:ext uri="{FF2B5EF4-FFF2-40B4-BE49-F238E27FC236}">
                <a16:creationId xmlns:a16="http://schemas.microsoft.com/office/drawing/2014/main" id="{09CFCD96-B7FE-91E2-4EDD-EEFBCD4F840C}"/>
              </a:ext>
            </a:extLst>
          </p:cNvPr>
          <p:cNvSpPr txBox="1"/>
          <p:nvPr/>
        </p:nvSpPr>
        <p:spPr>
          <a:xfrm>
            <a:off x="6095988" y="1193241"/>
            <a:ext cx="6102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מודל 5 השאלות למסר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49AF1749-3F0B-5C35-8CB2-EBE212AA0513}"/>
              </a:ext>
            </a:extLst>
          </p:cNvPr>
          <p:cNvSpPr txBox="1"/>
          <p:nvPr/>
        </p:nvSpPr>
        <p:spPr>
          <a:xfrm>
            <a:off x="-6614" y="1193241"/>
            <a:ext cx="6102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 Bold" pitchFamily="2" charset="-79"/>
                <a:ea typeface="+mn-ea"/>
                <a:cs typeface="Fb Jabutinski HebEng Con Bold" pitchFamily="2" charset="-79"/>
              </a:rPr>
              <a:t>מודל 5 השאלות להנגשה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34FE7969-93C4-9D12-395F-EE47F6AA31D8}"/>
              </a:ext>
            </a:extLst>
          </p:cNvPr>
          <p:cNvSpPr/>
          <p:nvPr/>
        </p:nvSpPr>
        <p:spPr>
          <a:xfrm>
            <a:off x="1" y="220144"/>
            <a:ext cx="60959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7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Ex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plain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599A9813-818A-7108-9C82-BACFE3168D6B}"/>
              </a:ext>
            </a:extLst>
          </p:cNvPr>
          <p:cNvSpPr/>
          <p:nvPr/>
        </p:nvSpPr>
        <p:spPr>
          <a:xfrm>
            <a:off x="6095997" y="222925"/>
            <a:ext cx="60784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27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0" i="0" u="none" strike="noStrike" kern="1200" cap="none" spc="0" normalizeH="0" baseline="0" noProof="0" dirty="0">
                <a:ln>
                  <a:noFill/>
                </a:ln>
                <a:solidFill>
                  <a:srgbClr val="7FFF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 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Ex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6DDA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plore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srgbClr val="6DDA00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C13E1625-D703-73E9-E929-0A7DDDAF5812}"/>
              </a:ext>
            </a:extLst>
          </p:cNvPr>
          <p:cNvSpPr/>
          <p:nvPr/>
        </p:nvSpPr>
        <p:spPr>
          <a:xfrm>
            <a:off x="6839698" y="2334748"/>
            <a:ext cx="3082778" cy="2895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מה קרה?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זה טוב או רע?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באיזו מידה?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למה זה קרה?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מה אפשר לעשות?</a:t>
            </a:r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EC91CF14-5EA5-FC6E-37AC-CB14818F1059}"/>
              </a:ext>
            </a:extLst>
          </p:cNvPr>
          <p:cNvSpPr/>
          <p:nvPr/>
        </p:nvSpPr>
        <p:spPr>
          <a:xfrm>
            <a:off x="-24457" y="2334748"/>
            <a:ext cx="4596457" cy="2895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האם המסר הכי חשוב בכותרת? 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האם הגרף תומך במסר?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מה אפשר עוד להפחית?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האם המסר מודגש?</a:t>
            </a:r>
          </a:p>
          <a:p>
            <a:pPr marL="0" marR="0" lvl="0" indent="0" algn="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Open Sans Light" pitchFamily="2" charset="0"/>
                <a:cs typeface="Fb Jabutinski HebEng Con" panose="00000500000000000000" pitchFamily="50" charset="-79"/>
              </a:rPr>
              <a:t>האם יש היררכיה? </a:t>
            </a:r>
          </a:p>
        </p:txBody>
      </p:sp>
      <p:cxnSp>
        <p:nvCxnSpPr>
          <p:cNvPr id="4" name="מחבר ישר 6">
            <a:extLst>
              <a:ext uri="{FF2B5EF4-FFF2-40B4-BE49-F238E27FC236}">
                <a16:creationId xmlns:a16="http://schemas.microsoft.com/office/drawing/2014/main" id="{A07E6F0E-96E9-3AAC-21BD-FFA8F709C245}"/>
              </a:ext>
            </a:extLst>
          </p:cNvPr>
          <p:cNvCxnSpPr>
            <a:cxnSpLocks/>
          </p:cNvCxnSpPr>
          <p:nvPr/>
        </p:nvCxnSpPr>
        <p:spPr>
          <a:xfrm>
            <a:off x="6095996" y="0"/>
            <a:ext cx="9" cy="68580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4AC713-D15B-5C00-5262-5225348BCEE8}"/>
              </a:ext>
            </a:extLst>
          </p:cNvPr>
          <p:cNvGrpSpPr/>
          <p:nvPr/>
        </p:nvGrpSpPr>
        <p:grpSpPr>
          <a:xfrm>
            <a:off x="5859288" y="2397273"/>
            <a:ext cx="473532" cy="2846617"/>
            <a:chOff x="5876872" y="2955468"/>
            <a:chExt cx="473532" cy="284661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A8F1B4C-720A-5825-9FDD-501CA6B90607}"/>
                </a:ext>
              </a:extLst>
            </p:cNvPr>
            <p:cNvSpPr/>
            <p:nvPr/>
          </p:nvSpPr>
          <p:spPr>
            <a:xfrm>
              <a:off x="5876872" y="2955468"/>
              <a:ext cx="473532" cy="4735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+mn-ea"/>
                  <a:cs typeface="Fb Jabutinski HebEng Bold" panose="00000500000000000000" pitchFamily="50" charset="-79"/>
                </a:rPr>
                <a:t>1</a:t>
              </a:r>
              <a:endParaRPr kumimoji="0" lang="en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2C35AD8-EB60-11C0-620F-8103C0FCD36F}"/>
                </a:ext>
              </a:extLst>
            </p:cNvPr>
            <p:cNvSpPr/>
            <p:nvPr/>
          </p:nvSpPr>
          <p:spPr>
            <a:xfrm>
              <a:off x="5876872" y="3548739"/>
              <a:ext cx="473532" cy="4735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+mn-ea"/>
                  <a:cs typeface="Fb Jabutinski HebEng Bold" panose="00000500000000000000" pitchFamily="50" charset="-79"/>
                </a:rPr>
                <a:t>2</a:t>
              </a:r>
              <a:endParaRPr kumimoji="0" lang="en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148EF72-31F9-56FF-D776-290848266790}"/>
                </a:ext>
              </a:extLst>
            </p:cNvPr>
            <p:cNvSpPr/>
            <p:nvPr/>
          </p:nvSpPr>
          <p:spPr>
            <a:xfrm>
              <a:off x="5876872" y="4142010"/>
              <a:ext cx="473532" cy="4735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+mn-ea"/>
                  <a:cs typeface="Fb Jabutinski HebEng Bold" panose="00000500000000000000" pitchFamily="50" charset="-79"/>
                </a:rPr>
                <a:t>3</a:t>
              </a:r>
              <a:endParaRPr kumimoji="0" lang="en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0D594CD-BAF9-960A-BDF5-1A0371825E4A}"/>
                </a:ext>
              </a:extLst>
            </p:cNvPr>
            <p:cNvSpPr/>
            <p:nvPr/>
          </p:nvSpPr>
          <p:spPr>
            <a:xfrm>
              <a:off x="5876872" y="4735281"/>
              <a:ext cx="473532" cy="4735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+mn-ea"/>
                  <a:cs typeface="Fb Jabutinski HebEng Bold" panose="00000500000000000000" pitchFamily="50" charset="-79"/>
                </a:rPr>
                <a:t>4</a:t>
              </a:r>
              <a:endParaRPr kumimoji="0" lang="en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31AAD65-18A2-EA67-A283-2056ADCFAF3A}"/>
                </a:ext>
              </a:extLst>
            </p:cNvPr>
            <p:cNvSpPr/>
            <p:nvPr/>
          </p:nvSpPr>
          <p:spPr>
            <a:xfrm>
              <a:off x="5876872" y="5328553"/>
              <a:ext cx="473532" cy="4735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Bold" panose="00000500000000000000" pitchFamily="50" charset="-79"/>
                  <a:ea typeface="+mn-ea"/>
                  <a:cs typeface="Fb Jabutinski HebEng Bold" panose="00000500000000000000" pitchFamily="50" charset="-79"/>
                </a:rPr>
                <a:t>5</a:t>
              </a:r>
              <a:endParaRPr kumimoji="0" lang="en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endParaRPr>
            </a:p>
          </p:txBody>
        </p:sp>
      </p:grp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C33F81E-9743-5095-8DB4-BAAB6764DFD8}"/>
              </a:ext>
            </a:extLst>
          </p:cNvPr>
          <p:cNvSpPr txBox="1"/>
          <p:nvPr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6567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A2C5A435-2036-3389-C4B0-C21FB12AC206}"/>
              </a:ext>
            </a:extLst>
          </p:cNvPr>
          <p:cNvGrpSpPr/>
          <p:nvPr/>
        </p:nvGrpSpPr>
        <p:grpSpPr>
          <a:xfrm>
            <a:off x="978571" y="1104890"/>
            <a:ext cx="10234858" cy="437468"/>
            <a:chOff x="1057276" y="1219658"/>
            <a:chExt cx="10234858" cy="437468"/>
          </a:xfrm>
        </p:grpSpPr>
        <p:sp>
          <p:nvSpPr>
            <p:cNvPr id="22" name="מלבן 21">
              <a:extLst>
                <a:ext uri="{FF2B5EF4-FFF2-40B4-BE49-F238E27FC236}">
                  <a16:creationId xmlns:a16="http://schemas.microsoft.com/office/drawing/2014/main" id="{5300FC5C-D59F-0593-1F9B-0EE82BD54BE6}"/>
                </a:ext>
              </a:extLst>
            </p:cNvPr>
            <p:cNvSpPr/>
            <p:nvPr/>
          </p:nvSpPr>
          <p:spPr>
            <a:xfrm>
              <a:off x="1057276" y="1219658"/>
              <a:ext cx="7734300" cy="43746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למה להעביר את המצגת? למה היא חשובה?</a:t>
              </a:r>
            </a:p>
          </p:txBody>
        </p:sp>
        <p:sp>
          <p:nvSpPr>
            <p:cNvPr id="23" name="מלבן 22">
              <a:extLst>
                <a:ext uri="{FF2B5EF4-FFF2-40B4-BE49-F238E27FC236}">
                  <a16:creationId xmlns:a16="http://schemas.microsoft.com/office/drawing/2014/main" id="{80F1570D-4A62-F08A-A753-785D6D82866D}"/>
                </a:ext>
              </a:extLst>
            </p:cNvPr>
            <p:cNvSpPr/>
            <p:nvPr/>
          </p:nvSpPr>
          <p:spPr>
            <a:xfrm>
              <a:off x="8867775" y="1219658"/>
              <a:ext cx="2424359" cy="4374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מה מטרת המצגת?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</p:grpSp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9309458F-15E9-77CE-0BC3-23EE7A304198}"/>
              </a:ext>
            </a:extLst>
          </p:cNvPr>
          <p:cNvGrpSpPr/>
          <p:nvPr/>
        </p:nvGrpSpPr>
        <p:grpSpPr>
          <a:xfrm>
            <a:off x="978571" y="1632650"/>
            <a:ext cx="10234858" cy="437467"/>
            <a:chOff x="1057276" y="2293805"/>
            <a:chExt cx="10234858" cy="437467"/>
          </a:xfrm>
        </p:grpSpPr>
        <p:sp>
          <p:nvSpPr>
            <p:cNvPr id="43" name="מלבן 42">
              <a:extLst>
                <a:ext uri="{FF2B5EF4-FFF2-40B4-BE49-F238E27FC236}">
                  <a16:creationId xmlns:a16="http://schemas.microsoft.com/office/drawing/2014/main" id="{5FA77D9B-0248-7A24-1EDA-F50FEB182523}"/>
                </a:ext>
              </a:extLst>
            </p:cNvPr>
            <p:cNvSpPr/>
            <p:nvPr/>
          </p:nvSpPr>
          <p:spPr>
            <a:xfrm>
              <a:off x="8867776" y="2293805"/>
              <a:ext cx="2424358" cy="4374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מה המסר המרכזי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44" name="מלבן 43">
              <a:extLst>
                <a:ext uri="{FF2B5EF4-FFF2-40B4-BE49-F238E27FC236}">
                  <a16:creationId xmlns:a16="http://schemas.microsoft.com/office/drawing/2014/main" id="{13854BAF-6CC0-EA77-4614-A9A61CFF0A79}"/>
                </a:ext>
              </a:extLst>
            </p:cNvPr>
            <p:cNvSpPr/>
            <p:nvPr/>
          </p:nvSpPr>
          <p:spPr>
            <a:xfrm>
              <a:off x="1057276" y="2293805"/>
              <a:ext cx="7734300" cy="43746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מה המסר הכי חשוב של המצגת? במה המצגת מחדשת?</a:t>
              </a:r>
            </a:p>
          </p:txBody>
        </p:sp>
      </p:grp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0AC80658-D4FE-2A5D-5002-A53C0F4D441F}"/>
              </a:ext>
            </a:extLst>
          </p:cNvPr>
          <p:cNvGrpSpPr/>
          <p:nvPr/>
        </p:nvGrpSpPr>
        <p:grpSpPr>
          <a:xfrm>
            <a:off x="978571" y="2183760"/>
            <a:ext cx="10234858" cy="437467"/>
            <a:chOff x="1057276" y="3339928"/>
            <a:chExt cx="10234858" cy="437467"/>
          </a:xfrm>
        </p:grpSpPr>
        <p:sp>
          <p:nvSpPr>
            <p:cNvPr id="45" name="מלבן 44">
              <a:extLst>
                <a:ext uri="{FF2B5EF4-FFF2-40B4-BE49-F238E27FC236}">
                  <a16:creationId xmlns:a16="http://schemas.microsoft.com/office/drawing/2014/main" id="{5795962D-2F6D-298A-9E7C-A31D2AB9F263}"/>
                </a:ext>
              </a:extLst>
            </p:cNvPr>
            <p:cNvSpPr/>
            <p:nvPr/>
          </p:nvSpPr>
          <p:spPr>
            <a:xfrm>
              <a:off x="8867776" y="3339928"/>
              <a:ext cx="2424358" cy="437467"/>
            </a:xfrm>
            <a:prstGeom prst="rect">
              <a:avLst/>
            </a:prstGeom>
            <a:solidFill>
              <a:srgbClr val="8000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מה התוצאה הרצויה</a:t>
              </a:r>
              <a:endPara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endParaRPr>
            </a:p>
          </p:txBody>
        </p:sp>
        <p:sp>
          <p:nvSpPr>
            <p:cNvPr id="46" name="מלבן 45">
              <a:extLst>
                <a:ext uri="{FF2B5EF4-FFF2-40B4-BE49-F238E27FC236}">
                  <a16:creationId xmlns:a16="http://schemas.microsoft.com/office/drawing/2014/main" id="{237DD0A1-E5D2-DBEA-28BE-63752E3DB7A3}"/>
                </a:ext>
              </a:extLst>
            </p:cNvPr>
            <p:cNvSpPr/>
            <p:nvPr/>
          </p:nvSpPr>
          <p:spPr>
            <a:xfrm>
              <a:off x="1057276" y="3339928"/>
              <a:ext cx="7734300" cy="43746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" panose="00000500000000000000" pitchFamily="50" charset="-79"/>
                  <a:ea typeface="+mn-ea"/>
                  <a:cs typeface="Fb Jabutinski HebEng" panose="00000500000000000000" pitchFamily="50" charset="-79"/>
                </a:rPr>
                <a:t>מה אני רוצה שהקהל יידע/יבין/יעשה אחרי ההצגה?</a:t>
              </a:r>
            </a:p>
          </p:txBody>
        </p:sp>
      </p:grpSp>
      <p:sp>
        <p:nvSpPr>
          <p:cNvPr id="59" name="Google Shape;2949;p95">
            <a:extLst>
              <a:ext uri="{FF2B5EF4-FFF2-40B4-BE49-F238E27FC236}">
                <a16:creationId xmlns:a16="http://schemas.microsoft.com/office/drawing/2014/main" id="{0A6A47BD-7A8C-207B-8450-15FF60CD701D}"/>
              </a:ext>
            </a:extLst>
          </p:cNvPr>
          <p:cNvSpPr/>
          <p:nvPr/>
        </p:nvSpPr>
        <p:spPr>
          <a:xfrm>
            <a:off x="9597362" y="3596493"/>
            <a:ext cx="1620000" cy="95033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מטרת המצגת ושורה תחתונה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Arial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944" name="Google Shape;2946;p95">
            <a:extLst>
              <a:ext uri="{FF2B5EF4-FFF2-40B4-BE49-F238E27FC236}">
                <a16:creationId xmlns:a16="http://schemas.microsoft.com/office/drawing/2014/main" id="{2E6FA43F-E1E7-7880-0E63-4244C97E01CD}"/>
              </a:ext>
            </a:extLst>
          </p:cNvPr>
          <p:cNvSpPr/>
          <p:nvPr/>
        </p:nvSpPr>
        <p:spPr>
          <a:xfrm>
            <a:off x="1087786" y="3596493"/>
            <a:ext cx="1620000" cy="98209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עלות/תועלת, סיכוי/סיכון, יתרונות/חסרונות,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דוגמאות, דילמות</a:t>
            </a:r>
          </a:p>
        </p:txBody>
      </p:sp>
      <p:sp>
        <p:nvSpPr>
          <p:cNvPr id="2947" name="Google Shape;2946;p95">
            <a:extLst>
              <a:ext uri="{FF2B5EF4-FFF2-40B4-BE49-F238E27FC236}">
                <a16:creationId xmlns:a16="http://schemas.microsoft.com/office/drawing/2014/main" id="{7BE20635-EB48-24DD-F02F-EA8D314BE8CD}"/>
              </a:ext>
            </a:extLst>
          </p:cNvPr>
          <p:cNvSpPr/>
          <p:nvPr/>
        </p:nvSpPr>
        <p:spPr>
          <a:xfrm>
            <a:off x="7469968" y="3596493"/>
            <a:ext cx="1620000" cy="95033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הבנת ההקשר, הטריגר, ההשפעה </a:t>
            </a:r>
            <a:endParaRPr kumimoji="0" lang="iw-IL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Arial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E44FB963-98D3-4B17-3636-CFA1ACBDFB50}"/>
              </a:ext>
            </a:extLst>
          </p:cNvPr>
          <p:cNvSpPr txBox="1"/>
          <p:nvPr/>
        </p:nvSpPr>
        <p:spPr>
          <a:xfrm>
            <a:off x="11470" y="180520"/>
            <a:ext cx="1218053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התכנון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  <p:sp>
        <p:nvSpPr>
          <p:cNvPr id="2" name="Google Shape;2946;p95">
            <a:extLst>
              <a:ext uri="{FF2B5EF4-FFF2-40B4-BE49-F238E27FC236}">
                <a16:creationId xmlns:a16="http://schemas.microsoft.com/office/drawing/2014/main" id="{03A83229-A481-F9FB-E006-767694A707C0}"/>
              </a:ext>
            </a:extLst>
          </p:cNvPr>
          <p:cNvSpPr/>
          <p:nvPr/>
        </p:nvSpPr>
        <p:spPr>
          <a:xfrm>
            <a:off x="3215180" y="3596493"/>
            <a:ext cx="1620000" cy="95033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המלצות/מסקנות/סיכום נקודות עיקריות</a:t>
            </a:r>
            <a:endParaRPr kumimoji="0" lang="iw-IL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Arial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FEC5482F-6530-0065-8788-95BCF38B48C0}"/>
              </a:ext>
            </a:extLst>
          </p:cNvPr>
          <p:cNvSpPr txBox="1"/>
          <p:nvPr/>
        </p:nvSpPr>
        <p:spPr>
          <a:xfrm>
            <a:off x="3232557" y="3213647"/>
            <a:ext cx="162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Bold" panose="00000500000000000000" pitchFamily="50" charset="-79"/>
                <a:cs typeface="Fb Jabutinski HebEng Bold" panose="00000500000000000000" pitchFamily="50" charset="-79"/>
              </a:rPr>
              <a:t>שקף מסכם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Bold" panose="00000500000000000000" pitchFamily="50" charset="-79"/>
              <a:cs typeface="Fb Jabutinski HebEng Bold" panose="00000500000000000000" pitchFamily="50" charset="-79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95A30F34-3616-7AA3-BFB1-1EF3583E6166}"/>
              </a:ext>
            </a:extLst>
          </p:cNvPr>
          <p:cNvSpPr txBox="1"/>
          <p:nvPr/>
        </p:nvSpPr>
        <p:spPr>
          <a:xfrm>
            <a:off x="9568177" y="3213647"/>
            <a:ext cx="162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Bold" panose="00000500000000000000" pitchFamily="50" charset="-79"/>
                <a:cs typeface="Fb Jabutinski HebEng Bold" panose="00000500000000000000" pitchFamily="50" charset="-79"/>
              </a:rPr>
              <a:t>שקף פותח 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Bold" panose="00000500000000000000" pitchFamily="50" charset="-79"/>
              <a:cs typeface="Fb Jabutinski HebEng Bold" panose="00000500000000000000" pitchFamily="50" charset="-79"/>
            </a:endParaRP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664664F9-B3C3-7985-CCAD-7790ADA5D908}"/>
              </a:ext>
            </a:extLst>
          </p:cNvPr>
          <p:cNvSpPr txBox="1"/>
          <p:nvPr/>
        </p:nvSpPr>
        <p:spPr>
          <a:xfrm>
            <a:off x="7433611" y="3213647"/>
            <a:ext cx="162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Bold" panose="00000500000000000000" pitchFamily="50" charset="-79"/>
                <a:cs typeface="Fb Jabutinski HebEng Bold" panose="00000500000000000000" pitchFamily="50" charset="-79"/>
              </a:rPr>
              <a:t>ההקשר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Bold" panose="00000500000000000000" pitchFamily="50" charset="-79"/>
              <a:cs typeface="Fb Jabutinski HebEng Bold" panose="00000500000000000000" pitchFamily="50" charset="-79"/>
            </a:endParaRPr>
          </a:p>
        </p:txBody>
      </p: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723CD73E-A6DE-8A7F-55AD-2AC80A05FDC3}"/>
              </a:ext>
            </a:extLst>
          </p:cNvPr>
          <p:cNvSpPr txBox="1"/>
          <p:nvPr/>
        </p:nvSpPr>
        <p:spPr>
          <a:xfrm>
            <a:off x="1087784" y="3213647"/>
            <a:ext cx="162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Bold" panose="00000500000000000000" pitchFamily="50" charset="-79"/>
                <a:cs typeface="Fb Jabutinski HebEng Bold" panose="00000500000000000000" pitchFamily="50" charset="-79"/>
              </a:rPr>
              <a:t>שקפים לדיון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Bold" panose="00000500000000000000" pitchFamily="50" charset="-79"/>
              <a:cs typeface="Fb Jabutinski HebEng Bold" panose="00000500000000000000" pitchFamily="50" charset="-79"/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19059B3-9545-7DC9-5770-973BAE8D47C1}"/>
              </a:ext>
            </a:extLst>
          </p:cNvPr>
          <p:cNvSpPr/>
          <p:nvPr/>
        </p:nvSpPr>
        <p:spPr>
          <a:xfrm>
            <a:off x="14026" y="5933440"/>
            <a:ext cx="1929090" cy="924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מלבן: פינות מעוגלות 31">
            <a:extLst>
              <a:ext uri="{FF2B5EF4-FFF2-40B4-BE49-F238E27FC236}">
                <a16:creationId xmlns:a16="http://schemas.microsoft.com/office/drawing/2014/main" id="{EFEFB616-5F33-0AA9-6C16-5AAC9841B876}"/>
              </a:ext>
            </a:extLst>
          </p:cNvPr>
          <p:cNvSpPr/>
          <p:nvPr/>
        </p:nvSpPr>
        <p:spPr>
          <a:xfrm>
            <a:off x="953117" y="3019462"/>
            <a:ext cx="10454640" cy="182606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Google Shape;2946;p95">
            <a:extLst>
              <a:ext uri="{FF2B5EF4-FFF2-40B4-BE49-F238E27FC236}">
                <a16:creationId xmlns:a16="http://schemas.microsoft.com/office/drawing/2014/main" id="{6EE2E233-97D2-906D-9A26-84B58C8E839C}"/>
              </a:ext>
            </a:extLst>
          </p:cNvPr>
          <p:cNvSpPr/>
          <p:nvPr/>
        </p:nvSpPr>
        <p:spPr>
          <a:xfrm>
            <a:off x="5342574" y="3596493"/>
            <a:ext cx="1620000" cy="95033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127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מידע תומך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Tx/>
              <a:buNone/>
              <a:tabLst/>
              <a:defRPr/>
            </a:pPr>
            <a:r>
              <a:rPr kumimoji="0" lang="he-IL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Arial"/>
                <a:cs typeface="Fb Jabutinski HebEng" panose="00000500000000000000" pitchFamily="50" charset="-79"/>
                <a:sym typeface="Arial"/>
              </a:rPr>
              <a:t>הסבר קצר ונתונים שהובילו לשורה התחתונה </a:t>
            </a:r>
            <a:endParaRPr kumimoji="0" lang="iw-IL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Arial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7C1086F-AE12-55FE-A01F-E7BDC96DB442}"/>
              </a:ext>
            </a:extLst>
          </p:cNvPr>
          <p:cNvSpPr txBox="1"/>
          <p:nvPr/>
        </p:nvSpPr>
        <p:spPr>
          <a:xfrm>
            <a:off x="5332030" y="3213647"/>
            <a:ext cx="162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b Jabutinski HebEng Bold" panose="00000500000000000000" pitchFamily="50" charset="-79"/>
                <a:cs typeface="Fb Jabutinski HebEng Bold" panose="00000500000000000000" pitchFamily="50" charset="-79"/>
              </a:rPr>
              <a:t>מידע תומך</a:t>
            </a:r>
            <a:endParaRPr kumimoji="0" lang="he-IL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b Jabutinski HebEng Bold" panose="00000500000000000000" pitchFamily="50" charset="-79"/>
              <a:cs typeface="Fb Jabutinski HebEng Bold" panose="00000500000000000000" pitchFamily="50" charset="-79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0FCB082-C960-CAE4-FD34-F1DA6212EBF3}"/>
              </a:ext>
            </a:extLst>
          </p:cNvPr>
          <p:cNvSpPr txBox="1"/>
          <p:nvPr/>
        </p:nvSpPr>
        <p:spPr>
          <a:xfrm>
            <a:off x="0" y="6588914"/>
            <a:ext cx="1219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Fb Jabutinski HebEng Light" panose="00000500000000000000" pitchFamily="50" charset="-79"/>
                <a:cs typeface="Fb Jabutinski HebEng Light" panose="00000500000000000000" pitchFamily="50" charset="-79"/>
              </a:rPr>
              <a:t>© 2025 2D.point All rights reserved</a:t>
            </a:r>
            <a:endParaRPr lang="en-IL" sz="1200" dirty="0">
              <a:solidFill>
                <a:schemeClr val="bg1">
                  <a:lumMod val="50000"/>
                </a:schemeClr>
              </a:solidFill>
              <a:latin typeface="Fb Jabutinski HebEng Light" panose="00000500000000000000" pitchFamily="50" charset="-79"/>
              <a:cs typeface="Fb Jabutinski HebEng Light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11691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00E5E-113B-293B-0DFE-4B0CE2AB8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43">
            <a:extLst>
              <a:ext uri="{FF2B5EF4-FFF2-40B4-BE49-F238E27FC236}">
                <a16:creationId xmlns:a16="http://schemas.microsoft.com/office/drawing/2014/main" id="{13C414C0-9FC1-6EF0-C64E-0BE8F4B3EEC0}"/>
              </a:ext>
            </a:extLst>
          </p:cNvPr>
          <p:cNvSpPr/>
          <p:nvPr/>
        </p:nvSpPr>
        <p:spPr>
          <a:xfrm>
            <a:off x="12361200" y="16449"/>
            <a:ext cx="720000" cy="142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+mn-ea"/>
              <a:cs typeface="Fb Jabutinski HebEng Medium" panose="00000500000000000000" pitchFamily="50" charset="-79"/>
            </a:endParaRPr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A04ECBAA-44B9-DE29-5E52-756E31C846E9}"/>
              </a:ext>
            </a:extLst>
          </p:cNvPr>
          <p:cNvSpPr/>
          <p:nvPr/>
        </p:nvSpPr>
        <p:spPr>
          <a:xfrm>
            <a:off x="6614238" y="-658902"/>
            <a:ext cx="720000" cy="142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Medium" panose="00000500000000000000" pitchFamily="50" charset="-79"/>
              <a:ea typeface="+mn-ea"/>
              <a:cs typeface="Fb Jabutinski HebEng Medium" panose="00000500000000000000" pitchFamily="50" charset="-79"/>
            </a:endParaRPr>
          </a:p>
        </p:txBody>
      </p:sp>
      <p:sp>
        <p:nvSpPr>
          <p:cNvPr id="68" name="צורה חופשית: צורה 124">
            <a:extLst>
              <a:ext uri="{FF2B5EF4-FFF2-40B4-BE49-F238E27FC236}">
                <a16:creationId xmlns:a16="http://schemas.microsoft.com/office/drawing/2014/main" id="{543967D9-2557-2EF6-742B-049A554124DC}"/>
              </a:ext>
            </a:extLst>
          </p:cNvPr>
          <p:cNvSpPr/>
          <p:nvPr/>
        </p:nvSpPr>
        <p:spPr>
          <a:xfrm>
            <a:off x="9710205" y="4542562"/>
            <a:ext cx="524543" cy="241798"/>
          </a:xfrm>
          <a:custGeom>
            <a:avLst/>
            <a:gdLst>
              <a:gd name="connsiteX0" fmla="*/ 0 w 923731"/>
              <a:gd name="connsiteY0" fmla="*/ 491257 h 491257"/>
              <a:gd name="connsiteX1" fmla="*/ 205274 w 923731"/>
              <a:gd name="connsiteY1" fmla="*/ 155355 h 491257"/>
              <a:gd name="connsiteX2" fmla="*/ 335903 w 923731"/>
              <a:gd name="connsiteY2" fmla="*/ 155355 h 491257"/>
              <a:gd name="connsiteX3" fmla="*/ 522515 w 923731"/>
              <a:gd name="connsiteY3" fmla="*/ 388621 h 491257"/>
              <a:gd name="connsiteX4" fmla="*/ 774441 w 923731"/>
              <a:gd name="connsiteY4" fmla="*/ 24727 h 491257"/>
              <a:gd name="connsiteX5" fmla="*/ 923731 w 923731"/>
              <a:gd name="connsiteY5" fmla="*/ 62049 h 49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731" h="491257">
                <a:moveTo>
                  <a:pt x="0" y="491257"/>
                </a:moveTo>
                <a:cubicBezTo>
                  <a:pt x="74645" y="351298"/>
                  <a:pt x="149290" y="211339"/>
                  <a:pt x="205274" y="155355"/>
                </a:cubicBezTo>
                <a:cubicBezTo>
                  <a:pt x="261258" y="99371"/>
                  <a:pt x="283029" y="116477"/>
                  <a:pt x="335903" y="155355"/>
                </a:cubicBezTo>
                <a:cubicBezTo>
                  <a:pt x="388777" y="194233"/>
                  <a:pt x="449425" y="410392"/>
                  <a:pt x="522515" y="388621"/>
                </a:cubicBezTo>
                <a:cubicBezTo>
                  <a:pt x="595605" y="366850"/>
                  <a:pt x="707572" y="79156"/>
                  <a:pt x="774441" y="24727"/>
                </a:cubicBezTo>
                <a:cubicBezTo>
                  <a:pt x="841310" y="-29702"/>
                  <a:pt x="882520" y="16173"/>
                  <a:pt x="923731" y="62049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8" name="טבלה 1">
            <a:extLst>
              <a:ext uri="{FF2B5EF4-FFF2-40B4-BE49-F238E27FC236}">
                <a16:creationId xmlns:a16="http://schemas.microsoft.com/office/drawing/2014/main" id="{F693709A-6C31-76BA-675D-2E7C30762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70661"/>
              </p:ext>
            </p:extLst>
          </p:nvPr>
        </p:nvGraphicFramePr>
        <p:xfrm>
          <a:off x="1335736" y="2752907"/>
          <a:ext cx="9878748" cy="3145760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932383">
                  <a:extLst>
                    <a:ext uri="{9D8B030D-6E8A-4147-A177-3AD203B41FA5}">
                      <a16:colId xmlns:a16="http://schemas.microsoft.com/office/drawing/2014/main" val="1279028368"/>
                    </a:ext>
                  </a:extLst>
                </a:gridCol>
                <a:gridCol w="177763">
                  <a:extLst>
                    <a:ext uri="{9D8B030D-6E8A-4147-A177-3AD203B41FA5}">
                      <a16:colId xmlns:a16="http://schemas.microsoft.com/office/drawing/2014/main" val="2435066888"/>
                    </a:ext>
                  </a:extLst>
                </a:gridCol>
                <a:gridCol w="939869">
                  <a:extLst>
                    <a:ext uri="{9D8B030D-6E8A-4147-A177-3AD203B41FA5}">
                      <a16:colId xmlns:a16="http://schemas.microsoft.com/office/drawing/2014/main" val="1689624689"/>
                    </a:ext>
                  </a:extLst>
                </a:gridCol>
                <a:gridCol w="747133">
                  <a:extLst>
                    <a:ext uri="{9D8B030D-6E8A-4147-A177-3AD203B41FA5}">
                      <a16:colId xmlns:a16="http://schemas.microsoft.com/office/drawing/2014/main" val="1180687563"/>
                    </a:ext>
                  </a:extLst>
                </a:gridCol>
                <a:gridCol w="932383">
                  <a:extLst>
                    <a:ext uri="{9D8B030D-6E8A-4147-A177-3AD203B41FA5}">
                      <a16:colId xmlns:a16="http://schemas.microsoft.com/office/drawing/2014/main" val="1616739201"/>
                    </a:ext>
                  </a:extLst>
                </a:gridCol>
                <a:gridCol w="932382">
                  <a:extLst>
                    <a:ext uri="{9D8B030D-6E8A-4147-A177-3AD203B41FA5}">
                      <a16:colId xmlns:a16="http://schemas.microsoft.com/office/drawing/2014/main" val="2952448874"/>
                    </a:ext>
                  </a:extLst>
                </a:gridCol>
                <a:gridCol w="856338">
                  <a:extLst>
                    <a:ext uri="{9D8B030D-6E8A-4147-A177-3AD203B41FA5}">
                      <a16:colId xmlns:a16="http://schemas.microsoft.com/office/drawing/2014/main" val="2117805153"/>
                    </a:ext>
                  </a:extLst>
                </a:gridCol>
                <a:gridCol w="2629871">
                  <a:extLst>
                    <a:ext uri="{9D8B030D-6E8A-4147-A177-3AD203B41FA5}">
                      <a16:colId xmlns:a16="http://schemas.microsoft.com/office/drawing/2014/main" val="1386914644"/>
                    </a:ext>
                  </a:extLst>
                </a:gridCol>
                <a:gridCol w="793538">
                  <a:extLst>
                    <a:ext uri="{9D8B030D-6E8A-4147-A177-3AD203B41FA5}">
                      <a16:colId xmlns:a16="http://schemas.microsoft.com/office/drawing/2014/main" val="3678613490"/>
                    </a:ext>
                  </a:extLst>
                </a:gridCol>
                <a:gridCol w="937088">
                  <a:extLst>
                    <a:ext uri="{9D8B030D-6E8A-4147-A177-3AD203B41FA5}">
                      <a16:colId xmlns:a16="http://schemas.microsoft.com/office/drawing/2014/main" val="3207505874"/>
                    </a:ext>
                  </a:extLst>
                </a:gridCol>
              </a:tblGrid>
              <a:tr h="55850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he-IL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רמת השפעה</a:t>
                      </a: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cs typeface="Fb Jabutinski HebEng Bold" panose="00000500000000000000" pitchFamily="50" charset="-79"/>
                        </a:rPr>
                        <a:t>טוב או רע</a:t>
                      </a:r>
                      <a:endParaRPr kumimoji="0" lang="he-I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cs typeface="Fb Jabutinski HebEng Bold" panose="00000500000000000000" pitchFamily="50" charset="-79"/>
                        </a:rPr>
                        <a:t>איזה סיפורי דאטה יש בגרף? </a:t>
                      </a:r>
                      <a:endParaRPr lang="he-IL" sz="1400" dirty="0">
                        <a:solidFill>
                          <a:schemeClr val="tx1"/>
                        </a:solidFill>
                      </a:endParaRPr>
                    </a:p>
                  </a:txBody>
                  <a:tcPr marL="81441" marR="81441" marT="40721" marB="40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kumimoji="0" lang="iw-IL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IL" sz="1400" b="0" kern="120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72090439"/>
                  </a:ext>
                </a:extLst>
              </a:tr>
              <a:tr h="55850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דמיון ושוני בין פריטים שונים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Medium" panose="00000500000000000000" pitchFamily="50" charset="-79"/>
                        <a:ea typeface="Arial"/>
                        <a:cs typeface="Fb Jabutinski HebEng Medium" panose="00000500000000000000" pitchFamily="50" charset="-79"/>
                        <a:sym typeface="Arial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+mn-ea"/>
                          <a:cs typeface="Fb Jabutinski HebEng Light" panose="00000500000000000000" pitchFamily="50" charset="-79"/>
                        </a:rPr>
                        <a:t>גדול/קטן/שווה, גבוה, נמוך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lang="iw-IL" sz="14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he-IL" sz="1600" b="0" kern="120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השוואה</a:t>
                      </a:r>
                      <a:endParaRPr lang="iw-IL" sz="16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501986"/>
                  </a:ext>
                </a:extLst>
              </a:tr>
              <a:tr h="50718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המיקום של כל נתון ביחס לאחרים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Medium" panose="00000500000000000000" pitchFamily="50" charset="-79"/>
                        <a:ea typeface="Arial"/>
                        <a:cs typeface="Fb Jabutinski HebEng Medium" panose="00000500000000000000" pitchFamily="50" charset="-79"/>
                        <a:sym typeface="Arial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+mn-ea"/>
                          <a:cs typeface="Fb Jabutinski HebEng Light" panose="00000500000000000000" pitchFamily="50" charset="-79"/>
                        </a:rPr>
                        <a:t>מקום 1/אחרון/מוביל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lang="he-IL" sz="14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he-IL" sz="1600" b="0" kern="120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דירוג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2555983"/>
                  </a:ext>
                </a:extLst>
              </a:tr>
              <a:tr h="50718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החלק של כל רכיב ביחס לשלם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Medium" panose="00000500000000000000" pitchFamily="50" charset="-79"/>
                        <a:ea typeface="Arial"/>
                        <a:cs typeface="Fb Jabutinski HebEng Medium" panose="00000500000000000000" pitchFamily="50" charset="-79"/>
                        <a:sym typeface="Arial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Arial"/>
                          <a:cs typeface="Fb Jabutinski HebEng Light" panose="00000500000000000000" pitchFamily="50" charset="-79"/>
                          <a:sym typeface="Arial"/>
                        </a:rPr>
                        <a:t>חלק קטן/גדול, רוב/מעט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lang="he-IL" sz="14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he-IL" sz="1600" b="0" kern="120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חלק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5800565"/>
                  </a:ext>
                </a:extLst>
              </a:tr>
              <a:tr h="50718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שינוי של הנתון לאורך זמן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Medium" panose="00000500000000000000" pitchFamily="50" charset="-79"/>
                        <a:ea typeface="Arial"/>
                        <a:cs typeface="Fb Jabutinski HebEng Medium" panose="00000500000000000000" pitchFamily="50" charset="-79"/>
                        <a:sym typeface="Arial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+mn-ea"/>
                          <a:cs typeface="Fb Jabutinski HebEng Light" panose="00000500000000000000" pitchFamily="50" charset="-79"/>
                        </a:rPr>
                        <a:t>עלה/ירד, יציב/תנודתי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lang="iw-IL" sz="14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he-IL" sz="1600" b="0" kern="120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מגמה</a:t>
                      </a:r>
                      <a:endParaRPr lang="iw-IL" sz="16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4766281"/>
                  </a:ext>
                </a:extLst>
              </a:tr>
              <a:tr h="50718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4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he-IL" sz="1200" dirty="0">
                        <a:solidFill>
                          <a:prstClr val="black"/>
                        </a:solidFill>
                        <a:latin typeface="Fb Jabutinski HebEng" panose="00000500000000000000" pitchFamily="50" charset="-79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מרחק </a:t>
                      </a:r>
                      <a:r>
                        <a:rPr kumimoji="0" lang="he-IL" sz="12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מנק</a:t>
                      </a: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' השוואה </a:t>
                      </a:r>
                      <a:r>
                        <a:rPr kumimoji="0" lang="he-IL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+mn-ea"/>
                          <a:cs typeface="Fb Jabutinski HebEng Light" panose="00000500000000000000" pitchFamily="50" charset="-79"/>
                          <a:sym typeface="Arial"/>
                        </a:rPr>
                        <a:t>(יעד/ממוצע)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Light" panose="00000500000000000000" pitchFamily="50" charset="-79"/>
                          <a:ea typeface="Arial"/>
                          <a:cs typeface="Fb Jabutinski HebEng Light" panose="00000500000000000000" pitchFamily="50" charset="-79"/>
                          <a:sym typeface="Arial"/>
                        </a:rPr>
                        <a:t>מעל/מתחת, רחוק/קרוב</a:t>
                      </a:r>
                    </a:p>
                  </a:txBody>
                  <a:tcPr marL="81441" marR="81441" marT="40721" marB="40721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endParaRPr lang="he-IL" sz="1400" b="0" kern="1200" cap="none" spc="0" noProof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Fb Jabutinski HebEng Medium" panose="00000500000000000000" pitchFamily="50" charset="-79"/>
                        <a:ea typeface="+mn-ea"/>
                        <a:cs typeface="Fb Jabutinski HebEng Medium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he-IL" sz="1600" b="0" kern="120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 Medium" panose="00000500000000000000" pitchFamily="50" charset="-79"/>
                          <a:ea typeface="+mn-ea"/>
                          <a:cs typeface="Fb Jabutinski HebEng Medium" panose="00000500000000000000" pitchFamily="50" charset="-79"/>
                          <a:sym typeface="Arial"/>
                        </a:rPr>
                        <a:t>מרחק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5282200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05B0C1BA-6E1C-9BE6-8F91-D17EE210AB51}"/>
              </a:ext>
            </a:extLst>
          </p:cNvPr>
          <p:cNvGrpSpPr/>
          <p:nvPr/>
        </p:nvGrpSpPr>
        <p:grpSpPr>
          <a:xfrm>
            <a:off x="9706568" y="3463404"/>
            <a:ext cx="472458" cy="362002"/>
            <a:chOff x="7721316" y="2405078"/>
            <a:chExt cx="720000" cy="533332"/>
          </a:xfrm>
        </p:grpSpPr>
        <p:grpSp>
          <p:nvGrpSpPr>
            <p:cNvPr id="18" name="קבוצה 10">
              <a:extLst>
                <a:ext uri="{FF2B5EF4-FFF2-40B4-BE49-F238E27FC236}">
                  <a16:creationId xmlns:a16="http://schemas.microsoft.com/office/drawing/2014/main" id="{335526A8-21EA-6F0F-BDD8-EF09FDFC0B44}"/>
                </a:ext>
              </a:extLst>
            </p:cNvPr>
            <p:cNvGrpSpPr/>
            <p:nvPr/>
          </p:nvGrpSpPr>
          <p:grpSpPr>
            <a:xfrm>
              <a:off x="7721316" y="2405078"/>
              <a:ext cx="720000" cy="533332"/>
              <a:chOff x="5203661" y="2751118"/>
              <a:chExt cx="720000" cy="533332"/>
            </a:xfrm>
          </p:grpSpPr>
          <p:sp>
            <p:nvSpPr>
              <p:cNvPr id="23" name="מלבן 10">
                <a:extLst>
                  <a:ext uri="{FF2B5EF4-FFF2-40B4-BE49-F238E27FC236}">
                    <a16:creationId xmlns:a16="http://schemas.microsoft.com/office/drawing/2014/main" id="{7EE6CC9E-BA46-23E8-59D4-3F3DF204EE66}"/>
                  </a:ext>
                </a:extLst>
              </p:cNvPr>
              <p:cNvSpPr/>
              <p:nvPr/>
            </p:nvSpPr>
            <p:spPr>
              <a:xfrm>
                <a:off x="5279484" y="2967118"/>
                <a:ext cx="108000" cy="216000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מלבן 11">
                <a:extLst>
                  <a:ext uri="{FF2B5EF4-FFF2-40B4-BE49-F238E27FC236}">
                    <a16:creationId xmlns:a16="http://schemas.microsoft.com/office/drawing/2014/main" id="{7A389E67-8D3F-383D-4D00-BE0419E281B0}"/>
                  </a:ext>
                </a:extLst>
              </p:cNvPr>
              <p:cNvSpPr/>
              <p:nvPr/>
            </p:nvSpPr>
            <p:spPr>
              <a:xfrm>
                <a:off x="5777359" y="2823118"/>
                <a:ext cx="108000" cy="360000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מלבן 13">
                <a:extLst>
                  <a:ext uri="{FF2B5EF4-FFF2-40B4-BE49-F238E27FC236}">
                    <a16:creationId xmlns:a16="http://schemas.microsoft.com/office/drawing/2014/main" id="{B634C2B8-D766-47CC-1E14-8A67D3A95C07}"/>
                  </a:ext>
                </a:extLst>
              </p:cNvPr>
              <p:cNvSpPr/>
              <p:nvPr/>
            </p:nvSpPr>
            <p:spPr>
              <a:xfrm>
                <a:off x="5445442" y="2895118"/>
                <a:ext cx="108000" cy="288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מלבן 14">
                <a:extLst>
                  <a:ext uri="{FF2B5EF4-FFF2-40B4-BE49-F238E27FC236}">
                    <a16:creationId xmlns:a16="http://schemas.microsoft.com/office/drawing/2014/main" id="{7CEBE6C4-E80C-EE6B-1504-7E9D7978F2E8}"/>
                  </a:ext>
                </a:extLst>
              </p:cNvPr>
              <p:cNvSpPr/>
              <p:nvPr/>
            </p:nvSpPr>
            <p:spPr>
              <a:xfrm>
                <a:off x="5611400" y="2751118"/>
                <a:ext cx="108000" cy="432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e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1" name="Rectangle 43">
                <a:extLst>
                  <a:ext uri="{FF2B5EF4-FFF2-40B4-BE49-F238E27FC236}">
                    <a16:creationId xmlns:a16="http://schemas.microsoft.com/office/drawing/2014/main" id="{A918C795-ECE0-8DF5-67EF-2AA5C6EEACBF}"/>
                  </a:ext>
                </a:extLst>
              </p:cNvPr>
              <p:cNvSpPr/>
              <p:nvPr/>
            </p:nvSpPr>
            <p:spPr>
              <a:xfrm>
                <a:off x="5203661" y="3142099"/>
                <a:ext cx="720000" cy="14235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b Jabutinski HebEng Medium" panose="00000500000000000000" pitchFamily="50" charset="-79"/>
                  <a:ea typeface="+mn-ea"/>
                  <a:cs typeface="Fb Jabutinski HebEng Medium" panose="00000500000000000000" pitchFamily="50" charset="-79"/>
                </a:endParaRPr>
              </a:p>
            </p:txBody>
          </p:sp>
        </p:grpSp>
        <p:cxnSp>
          <p:nvCxnSpPr>
            <p:cNvPr id="73" name="מחבר ישר 9">
              <a:extLst>
                <a:ext uri="{FF2B5EF4-FFF2-40B4-BE49-F238E27FC236}">
                  <a16:creationId xmlns:a16="http://schemas.microsoft.com/office/drawing/2014/main" id="{0A4BE950-7079-F86D-F376-CF8B9532A2AA}"/>
                </a:ext>
              </a:extLst>
            </p:cNvPr>
            <p:cNvCxnSpPr>
              <a:cxnSpLocks/>
            </p:cNvCxnSpPr>
            <p:nvPr/>
          </p:nvCxnSpPr>
          <p:spPr>
            <a:xfrm>
              <a:off x="7749517" y="2837078"/>
              <a:ext cx="684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קבוצה 15">
            <a:extLst>
              <a:ext uri="{FF2B5EF4-FFF2-40B4-BE49-F238E27FC236}">
                <a16:creationId xmlns:a16="http://schemas.microsoft.com/office/drawing/2014/main" id="{69BCFB3A-D38A-F683-A486-15A5E590169D}"/>
              </a:ext>
            </a:extLst>
          </p:cNvPr>
          <p:cNvGrpSpPr/>
          <p:nvPr/>
        </p:nvGrpSpPr>
        <p:grpSpPr>
          <a:xfrm>
            <a:off x="9811913" y="5475839"/>
            <a:ext cx="275153" cy="275153"/>
            <a:chOff x="1768445" y="711230"/>
            <a:chExt cx="722947" cy="723900"/>
          </a:xfrm>
        </p:grpSpPr>
        <p:sp>
          <p:nvSpPr>
            <p:cNvPr id="63" name="צורה חופשית: צורה 16">
              <a:extLst>
                <a:ext uri="{FF2B5EF4-FFF2-40B4-BE49-F238E27FC236}">
                  <a16:creationId xmlns:a16="http://schemas.microsoft.com/office/drawing/2014/main" id="{E50269EE-EFE9-D088-07BC-84AC3543E120}"/>
                </a:ext>
              </a:extLst>
            </p:cNvPr>
            <p:cNvSpPr/>
            <p:nvPr/>
          </p:nvSpPr>
          <p:spPr>
            <a:xfrm>
              <a:off x="1768445" y="711230"/>
              <a:ext cx="603885" cy="723900"/>
            </a:xfrm>
            <a:custGeom>
              <a:avLst/>
              <a:gdLst>
                <a:gd name="connsiteX0" fmla="*/ 342900 w 603885"/>
                <a:gd name="connsiteY0" fmla="*/ 0 h 723900"/>
                <a:gd name="connsiteX1" fmla="*/ 0 w 603885"/>
                <a:gd name="connsiteY1" fmla="*/ 361950 h 723900"/>
                <a:gd name="connsiteX2" fmla="*/ 361950 w 603885"/>
                <a:gd name="connsiteY2" fmla="*/ 723900 h 723900"/>
                <a:gd name="connsiteX3" fmla="*/ 603885 w 603885"/>
                <a:gd name="connsiteY3" fmla="*/ 630555 h 723900"/>
                <a:gd name="connsiteX4" fmla="*/ 342900 w 603885"/>
                <a:gd name="connsiteY4" fmla="*/ 369570 h 723900"/>
                <a:gd name="connsiteX5" fmla="*/ 342900 w 603885"/>
                <a:gd name="connsiteY5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3885" h="723900">
                  <a:moveTo>
                    <a:pt x="342900" y="0"/>
                  </a:moveTo>
                  <a:cubicBezTo>
                    <a:pt x="152400" y="9525"/>
                    <a:pt x="0" y="16954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452438" y="723900"/>
                    <a:pt x="537210" y="691515"/>
                    <a:pt x="603885" y="630555"/>
                  </a:cubicBezTo>
                  <a:lnTo>
                    <a:pt x="342900" y="36957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צורה חופשית: צורה 17">
              <a:extLst>
                <a:ext uri="{FF2B5EF4-FFF2-40B4-BE49-F238E27FC236}">
                  <a16:creationId xmlns:a16="http://schemas.microsoft.com/office/drawing/2014/main" id="{E2ABBF71-7057-AB1B-54AA-77F26B5CE085}"/>
                </a:ext>
              </a:extLst>
            </p:cNvPr>
            <p:cNvSpPr/>
            <p:nvPr/>
          </p:nvSpPr>
          <p:spPr>
            <a:xfrm>
              <a:off x="2149445" y="711230"/>
              <a:ext cx="341947" cy="342900"/>
            </a:xfrm>
            <a:custGeom>
              <a:avLst/>
              <a:gdLst>
                <a:gd name="connsiteX0" fmla="*/ 0 w 341947"/>
                <a:gd name="connsiteY0" fmla="*/ 0 h 342900"/>
                <a:gd name="connsiteX1" fmla="*/ 0 w 341947"/>
                <a:gd name="connsiteY1" fmla="*/ 342900 h 342900"/>
                <a:gd name="connsiteX2" fmla="*/ 341948 w 341947"/>
                <a:gd name="connsiteY2" fmla="*/ 342900 h 342900"/>
                <a:gd name="connsiteX3" fmla="*/ 0 w 341947"/>
                <a:gd name="connsiteY3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947" h="342900">
                  <a:moveTo>
                    <a:pt x="0" y="0"/>
                  </a:moveTo>
                  <a:lnTo>
                    <a:pt x="0" y="342900"/>
                  </a:lnTo>
                  <a:lnTo>
                    <a:pt x="341948" y="342900"/>
                  </a:lnTo>
                  <a:cubicBezTo>
                    <a:pt x="332423" y="157163"/>
                    <a:pt x="184785" y="9525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" name="צורה חופשית: צורה 18">
              <a:extLst>
                <a:ext uri="{FF2B5EF4-FFF2-40B4-BE49-F238E27FC236}">
                  <a16:creationId xmlns:a16="http://schemas.microsoft.com/office/drawing/2014/main" id="{D06EFAC0-E4FA-2FCB-19FA-4C774769F186}"/>
                </a:ext>
              </a:extLst>
            </p:cNvPr>
            <p:cNvSpPr/>
            <p:nvPr/>
          </p:nvSpPr>
          <p:spPr>
            <a:xfrm>
              <a:off x="2176114" y="1092230"/>
              <a:ext cx="315277" cy="222885"/>
            </a:xfrm>
            <a:custGeom>
              <a:avLst/>
              <a:gdLst>
                <a:gd name="connsiteX0" fmla="*/ 0 w 315277"/>
                <a:gd name="connsiteY0" fmla="*/ 0 h 222885"/>
                <a:gd name="connsiteX1" fmla="*/ 222885 w 315277"/>
                <a:gd name="connsiteY1" fmla="*/ 222885 h 222885"/>
                <a:gd name="connsiteX2" fmla="*/ 315278 w 315277"/>
                <a:gd name="connsiteY2" fmla="*/ 0 h 222885"/>
                <a:gd name="connsiteX3" fmla="*/ 0 w 315277"/>
                <a:gd name="connsiteY3" fmla="*/ 0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277" h="222885">
                  <a:moveTo>
                    <a:pt x="0" y="0"/>
                  </a:moveTo>
                  <a:lnTo>
                    <a:pt x="222885" y="222885"/>
                  </a:lnTo>
                  <a:cubicBezTo>
                    <a:pt x="279083" y="160973"/>
                    <a:pt x="311468" y="82868"/>
                    <a:pt x="31527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" name="תרשים 3">
            <a:extLst>
              <a:ext uri="{FF2B5EF4-FFF2-40B4-BE49-F238E27FC236}">
                <a16:creationId xmlns:a16="http://schemas.microsoft.com/office/drawing/2014/main" id="{8D2740F0-180D-DDDE-9682-7FD03F98BE7B}"/>
              </a:ext>
            </a:extLst>
          </p:cNvPr>
          <p:cNvGraphicFramePr/>
          <p:nvPr/>
        </p:nvGraphicFramePr>
        <p:xfrm>
          <a:off x="9613265" y="4881656"/>
          <a:ext cx="695568" cy="72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מלבן 104">
            <a:extLst>
              <a:ext uri="{FF2B5EF4-FFF2-40B4-BE49-F238E27FC236}">
                <a16:creationId xmlns:a16="http://schemas.microsoft.com/office/drawing/2014/main" id="{19AED411-32C3-D405-7AB9-C7DBA31A0181}"/>
              </a:ext>
            </a:extLst>
          </p:cNvPr>
          <p:cNvSpPr/>
          <p:nvPr/>
        </p:nvSpPr>
        <p:spPr>
          <a:xfrm>
            <a:off x="74877" y="2056231"/>
            <a:ext cx="18288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טבלה 1">
            <a:extLst>
              <a:ext uri="{FF2B5EF4-FFF2-40B4-BE49-F238E27FC236}">
                <a16:creationId xmlns:a16="http://schemas.microsoft.com/office/drawing/2014/main" id="{B265ECE0-6F40-CE01-55CA-E3CFE82CB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930242"/>
              </p:ext>
            </p:extLst>
          </p:nvPr>
        </p:nvGraphicFramePr>
        <p:xfrm>
          <a:off x="1344218" y="853183"/>
          <a:ext cx="9870265" cy="1571767"/>
        </p:xfrm>
        <a:graphic>
          <a:graphicData uri="http://schemas.openxmlformats.org/drawingml/2006/table">
            <a:tbl>
              <a:tblPr bandRow="1">
                <a:tableStyleId>{F2DE63D5-997A-4646-A377-4702673A728D}</a:tableStyleId>
              </a:tblPr>
              <a:tblGrid>
                <a:gridCol w="1168323">
                  <a:extLst>
                    <a:ext uri="{9D8B030D-6E8A-4147-A177-3AD203B41FA5}">
                      <a16:colId xmlns:a16="http://schemas.microsoft.com/office/drawing/2014/main" val="76042123"/>
                    </a:ext>
                  </a:extLst>
                </a:gridCol>
                <a:gridCol w="897924">
                  <a:extLst>
                    <a:ext uri="{9D8B030D-6E8A-4147-A177-3AD203B41FA5}">
                      <a16:colId xmlns:a16="http://schemas.microsoft.com/office/drawing/2014/main" val="463269262"/>
                    </a:ext>
                  </a:extLst>
                </a:gridCol>
                <a:gridCol w="698424">
                  <a:extLst>
                    <a:ext uri="{9D8B030D-6E8A-4147-A177-3AD203B41FA5}">
                      <a16:colId xmlns:a16="http://schemas.microsoft.com/office/drawing/2014/main" val="3605364191"/>
                    </a:ext>
                  </a:extLst>
                </a:gridCol>
                <a:gridCol w="921557">
                  <a:extLst>
                    <a:ext uri="{9D8B030D-6E8A-4147-A177-3AD203B41FA5}">
                      <a16:colId xmlns:a16="http://schemas.microsoft.com/office/drawing/2014/main" val="3370228859"/>
                    </a:ext>
                  </a:extLst>
                </a:gridCol>
                <a:gridCol w="921557">
                  <a:extLst>
                    <a:ext uri="{9D8B030D-6E8A-4147-A177-3AD203B41FA5}">
                      <a16:colId xmlns:a16="http://schemas.microsoft.com/office/drawing/2014/main" val="340265438"/>
                    </a:ext>
                  </a:extLst>
                </a:gridCol>
                <a:gridCol w="921557">
                  <a:extLst>
                    <a:ext uri="{9D8B030D-6E8A-4147-A177-3AD203B41FA5}">
                      <a16:colId xmlns:a16="http://schemas.microsoft.com/office/drawing/2014/main" val="3663028478"/>
                    </a:ext>
                  </a:extLst>
                </a:gridCol>
                <a:gridCol w="3383225">
                  <a:extLst>
                    <a:ext uri="{9D8B030D-6E8A-4147-A177-3AD203B41FA5}">
                      <a16:colId xmlns:a16="http://schemas.microsoft.com/office/drawing/2014/main" val="1386914644"/>
                    </a:ext>
                  </a:extLst>
                </a:gridCol>
                <a:gridCol w="957698">
                  <a:extLst>
                    <a:ext uri="{9D8B030D-6E8A-4147-A177-3AD203B41FA5}">
                      <a16:colId xmlns:a16="http://schemas.microsoft.com/office/drawing/2014/main" val="3207505874"/>
                    </a:ext>
                  </a:extLst>
                </a:gridCol>
              </a:tblGrid>
              <a:tr h="46150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he-IL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b Jabutinski HebEng Bold" panose="00000500000000000000" pitchFamily="50" charset="-79"/>
                          <a:ea typeface="+mn-ea"/>
                          <a:cs typeface="Fb Jabutinski HebEng Bold" panose="00000500000000000000" pitchFamily="50" charset="-79"/>
                        </a:rPr>
                        <a:t>רמת השפעה</a:t>
                      </a: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he-IL" sz="1200" b="1" dirty="0">
                          <a:solidFill>
                            <a:schemeClr val="tx1"/>
                          </a:solidFill>
                          <a:latin typeface="Bahnschrift Condensed" panose="020B0502040204020203" pitchFamily="34" charset="0"/>
                          <a:cs typeface="Fb Jabutinski HebEng Bold" panose="00000500000000000000" pitchFamily="50" charset="-79"/>
                        </a:rPr>
                        <a:t>טוב או רע</a:t>
                      </a:r>
                      <a:endParaRPr kumimoji="0" lang="he-I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b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hnschrift Condensed" panose="020B0502040204020203" pitchFamily="34" charset="0"/>
                          <a:ea typeface="+mn-ea"/>
                          <a:cs typeface="Fb Jabutinski HebEng Bold" panose="00000500000000000000" pitchFamily="50" charset="-79"/>
                        </a:rPr>
                        <a:t>איזה נתונים יש בגרף?</a:t>
                      </a:r>
                    </a:p>
                  </a:txBody>
                  <a:tcPr marL="81441" marR="81441" marT="40721" marB="40721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808103"/>
                  </a:ext>
                </a:extLst>
              </a:tr>
              <a:tr h="37008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מספר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he-IL" sz="1200" b="0" kern="120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נתון גולמי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501986"/>
                  </a:ext>
                </a:extLst>
              </a:tr>
              <a:tr h="37008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Fb Jabutinski HebEng" panose="00000500000000000000" pitchFamily="50" charset="-79"/>
                        <a:ea typeface="+mn-ea"/>
                        <a:cs typeface="Fb Jabutinski HebEng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אחוז/ממוצע</a:t>
                      </a:r>
                      <a:endParaRPr kumimoji="0" lang="he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b="0" kern="120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נתון יחסי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5800565"/>
                  </a:ext>
                </a:extLst>
              </a:tr>
              <a:tr h="37008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marL="81441" marR="81441" marT="40721" marB="40721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Fb Jabutinski HebEng Bold" panose="00000500000000000000" pitchFamily="50" charset="-79"/>
                        <a:ea typeface="+mn-ea"/>
                        <a:cs typeface="Fb Jabutinski HebEng Bold" panose="00000500000000000000" pitchFamily="50" charset="-79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he-IL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Fb Jabutinski HebEng Medium" panose="00000500000000000000" pitchFamily="50" charset="-79"/>
                          <a:ea typeface="Arial"/>
                          <a:cs typeface="Fb Jabutinski HebEng Medium" panose="00000500000000000000" pitchFamily="50" charset="-79"/>
                          <a:sym typeface="Arial"/>
                        </a:rPr>
                        <a:t>מחלקות/זמנים/מוצרים/עובדים/לקוחות</a:t>
                      </a:r>
                      <a:endParaRPr kumimoji="0" lang="iw-IL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Fb Jabutinski HebEng Light" panose="00000500000000000000" pitchFamily="50" charset="-79"/>
                        <a:ea typeface="Arial"/>
                        <a:cs typeface="Fb Jabutinski HebEng Light" panose="00000500000000000000" pitchFamily="50" charset="-79"/>
                        <a:sym typeface="Arial"/>
                      </a:endParaRP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b="0" kern="120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Fb Jabutinski HebEng" panose="00000500000000000000" pitchFamily="50" charset="-79"/>
                          <a:ea typeface="+mn-ea"/>
                          <a:cs typeface="Fb Jabutinski HebEng" panose="00000500000000000000" pitchFamily="50" charset="-79"/>
                        </a:rPr>
                        <a:t>קטגוריות</a:t>
                      </a:r>
                    </a:p>
                  </a:txBody>
                  <a:tcPr marL="81441" marR="81441" marT="40721" marB="40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4766281"/>
                  </a:ext>
                </a:extLst>
              </a:tr>
            </a:tbl>
          </a:graphicData>
        </a:graphic>
      </p:graphicFrame>
      <p:pic>
        <p:nvPicPr>
          <p:cNvPr id="2" name="Google Shape;3026;p99">
            <a:extLst>
              <a:ext uri="{FF2B5EF4-FFF2-40B4-BE49-F238E27FC236}">
                <a16:creationId xmlns:a16="http://schemas.microsoft.com/office/drawing/2014/main" id="{1D72C306-3BF6-42FE-916D-98771CB315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5695" y="3944175"/>
            <a:ext cx="656855" cy="3727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3002;p98">
            <a:extLst>
              <a:ext uri="{FF2B5EF4-FFF2-40B4-BE49-F238E27FC236}">
                <a16:creationId xmlns:a16="http://schemas.microsoft.com/office/drawing/2014/main" id="{D1122C17-7460-B45E-6363-E3104631A5EC}"/>
              </a:ext>
            </a:extLst>
          </p:cNvPr>
          <p:cNvCxnSpPr>
            <a:cxnSpLocks/>
          </p:cNvCxnSpPr>
          <p:nvPr/>
        </p:nvCxnSpPr>
        <p:spPr>
          <a:xfrm flipH="1">
            <a:off x="-9163" y="468807"/>
            <a:ext cx="122040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תיבת טקסט 13">
            <a:extLst>
              <a:ext uri="{FF2B5EF4-FFF2-40B4-BE49-F238E27FC236}">
                <a16:creationId xmlns:a16="http://schemas.microsoft.com/office/drawing/2014/main" id="{677ABC21-0C06-421D-7D2C-78D881698855}"/>
              </a:ext>
            </a:extLst>
          </p:cNvPr>
          <p:cNvSpPr txBox="1"/>
          <p:nvPr/>
        </p:nvSpPr>
        <p:spPr>
          <a:xfrm>
            <a:off x="3396000" y="158799"/>
            <a:ext cx="5400000" cy="707886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old" panose="00000500000000000000" pitchFamily="50" charset="-79"/>
                <a:ea typeface="+mn-ea"/>
                <a:cs typeface="Fb Jabutinski HebEng Bold" panose="00000500000000000000" pitchFamily="50" charset="-79"/>
              </a:rPr>
              <a:t>DATA STORIES</a:t>
            </a:r>
            <a:endParaRPr kumimoji="0" lang="he-IL" sz="4000" b="0" i="0" u="none" strike="noStrike" kern="120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Bold" panose="00000500000000000000" pitchFamily="50" charset="-79"/>
              <a:ea typeface="+mn-ea"/>
              <a:cs typeface="Fb Jabutinski HebEng Bold" panose="00000500000000000000" pitchFamily="50" charset="-79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E79F340-E6A3-A679-1CD7-1D13B612D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032566" y="293706"/>
            <a:ext cx="567148" cy="43807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205EFFD-EC52-8737-9D25-15D06EA94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225" y="293706"/>
            <a:ext cx="567148" cy="4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035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תרשים 3">
            <a:extLst>
              <a:ext uri="{FF2B5EF4-FFF2-40B4-BE49-F238E27FC236}">
                <a16:creationId xmlns:a16="http://schemas.microsoft.com/office/drawing/2014/main" id="{28AF047F-F37D-0EC8-7284-014E0135B501}"/>
              </a:ext>
            </a:extLst>
          </p:cNvPr>
          <p:cNvGraphicFramePr/>
          <p:nvPr/>
        </p:nvGraphicFramePr>
        <p:xfrm>
          <a:off x="398489" y="966842"/>
          <a:ext cx="11573435" cy="5540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3CE4B86-0276-62DE-31E8-F129B6747EC8}"/>
              </a:ext>
            </a:extLst>
          </p:cNvPr>
          <p:cNvSpPr txBox="1"/>
          <p:nvPr/>
        </p:nvSpPr>
        <p:spPr>
          <a:xfrm>
            <a:off x="84624" y="4502373"/>
            <a:ext cx="186145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IL"/>
            </a:defPPr>
            <a:lvl1pPr algn="ctr">
              <a:defRPr sz="1600" b="1">
                <a:solidFill>
                  <a:prstClr val="black"/>
                </a:solidFill>
                <a:latin typeface="Calibri" panose="020F0502020204030204"/>
                <a:cs typeface="Fb Jabutinski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מזהים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את הפער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5484FBA-8EFA-867A-E063-53C07D0E0F17}"/>
              </a:ext>
            </a:extLst>
          </p:cNvPr>
          <p:cNvSpPr txBox="1"/>
          <p:nvPr/>
        </p:nvSpPr>
        <p:spPr>
          <a:xfrm>
            <a:off x="1814138" y="3723130"/>
            <a:ext cx="215139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מבינים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שנדרש שינוי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4AB9E00-7C75-4F7B-0ABC-63B5E79452A8}"/>
              </a:ext>
            </a:extLst>
          </p:cNvPr>
          <p:cNvSpPr txBox="1"/>
          <p:nvPr/>
        </p:nvSpPr>
        <p:spPr>
          <a:xfrm>
            <a:off x="3775014" y="2624248"/>
            <a:ext cx="198904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מאמצים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תפיסה חדשה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163F38FF-F261-46CD-FE5F-4E958951E6CD}"/>
              </a:ext>
            </a:extLst>
          </p:cNvPr>
          <p:cNvSpPr txBox="1"/>
          <p:nvPr/>
        </p:nvSpPr>
        <p:spPr>
          <a:xfrm>
            <a:off x="9958223" y="1437353"/>
            <a:ext cx="209194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משפיעים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 על קבלת החלטות 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6A4993E0-D4D2-5AA7-E3BB-7AFBC83E7645}"/>
              </a:ext>
            </a:extLst>
          </p:cNvPr>
          <p:cNvSpPr txBox="1"/>
          <p:nvPr/>
        </p:nvSpPr>
        <p:spPr>
          <a:xfrm>
            <a:off x="4010136" y="4911052"/>
            <a:ext cx="15630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אנחנו כאן</a:t>
            </a:r>
          </a:p>
        </p:txBody>
      </p:sp>
      <p:pic>
        <p:nvPicPr>
          <p:cNvPr id="10" name="גרפיקה 9" descr="פגיעה במטרה עם מילוי מלא">
            <a:extLst>
              <a:ext uri="{FF2B5EF4-FFF2-40B4-BE49-F238E27FC236}">
                <a16:creationId xmlns:a16="http://schemas.microsoft.com/office/drawing/2014/main" id="{271510A5-1FFB-2472-CED4-CDD7488CA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97330" y="2755697"/>
            <a:ext cx="914400" cy="914400"/>
          </a:xfrm>
          <a:prstGeom prst="rect">
            <a:avLst/>
          </a:prstGeom>
        </p:spPr>
      </p:pic>
      <p:sp>
        <p:nvSpPr>
          <p:cNvPr id="11" name="אליפסה 10">
            <a:extLst>
              <a:ext uri="{FF2B5EF4-FFF2-40B4-BE49-F238E27FC236}">
                <a16:creationId xmlns:a16="http://schemas.microsoft.com/office/drawing/2014/main" id="{D1A69D7B-9B01-AA4D-ABC8-E08B1413B8A0}"/>
              </a:ext>
            </a:extLst>
          </p:cNvPr>
          <p:cNvSpPr/>
          <p:nvPr/>
        </p:nvSpPr>
        <p:spPr>
          <a:xfrm>
            <a:off x="4420112" y="4072831"/>
            <a:ext cx="720000" cy="720000"/>
          </a:xfrm>
          <a:prstGeom prst="ellipse">
            <a:avLst/>
          </a:prstGeom>
          <a:solidFill>
            <a:srgbClr val="8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BB45E02-6E50-1B3C-2B97-337FCF54ADE2}"/>
              </a:ext>
            </a:extLst>
          </p:cNvPr>
          <p:cNvSpPr txBox="1"/>
          <p:nvPr/>
        </p:nvSpPr>
        <p:spPr>
          <a:xfrm>
            <a:off x="6673440" y="2037518"/>
            <a:ext cx="181290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מטמיעים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את השינוי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DFB066FA-DE66-E51A-0C22-D6C6858C3ABB}"/>
              </a:ext>
            </a:extLst>
          </p:cNvPr>
          <p:cNvSpPr txBox="1"/>
          <p:nvPr/>
        </p:nvSpPr>
        <p:spPr>
          <a:xfrm rot="21280966">
            <a:off x="6857180" y="3460421"/>
            <a:ext cx="362976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I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Fb Jabutinski" panose="00000500000000000000" pitchFamily="50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Business Partners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sp>
        <p:nvSpPr>
          <p:cNvPr id="14" name="Google Shape;3025;p37">
            <a:extLst>
              <a:ext uri="{FF2B5EF4-FFF2-40B4-BE49-F238E27FC236}">
                <a16:creationId xmlns:a16="http://schemas.microsoft.com/office/drawing/2014/main" id="{CB7DF572-96A4-5166-527A-131C057D9499}"/>
              </a:ext>
            </a:extLst>
          </p:cNvPr>
          <p:cNvSpPr txBox="1"/>
          <p:nvPr/>
        </p:nvSpPr>
        <p:spPr>
          <a:xfrm>
            <a:off x="-10884" y="108854"/>
            <a:ext cx="12192000" cy="96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ctr" anchorCtr="0">
            <a:normAutofit fontScale="77500" lnSpcReduction="20000"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  <a:tabLst/>
              <a:defRPr/>
            </a:pPr>
            <a:r>
              <a:rPr kumimoji="0" lang="he-IL" sz="8800" b="0" i="0" u="none" strike="noStrike" kern="0" cap="none" spc="0" normalizeH="0" baseline="0" noProof="0" dirty="0">
                <a:ln>
                  <a:noFill/>
                </a:ln>
                <a:solidFill>
                  <a:srgbClr val="8000FF"/>
                </a:solidFill>
                <a:effectLst/>
                <a:uLnTx/>
                <a:uFillTx/>
                <a:latin typeface="Fb Jabutinski HebEng Con" panose="00000500000000000000" pitchFamily="50" charset="-79"/>
                <a:ea typeface="Arial"/>
                <a:cs typeface="Fb Jabutinski HebEng Con" panose="00000500000000000000" pitchFamily="50" charset="-79"/>
                <a:sym typeface="Arial"/>
              </a:rPr>
              <a:t>הדרך אל הערך</a:t>
            </a:r>
            <a:endParaRPr kumimoji="0" lang="en-ZA" sz="8800" b="0" i="0" u="none" strike="noStrike" kern="0" cap="none" spc="0" normalizeH="0" baseline="0" noProof="0" dirty="0">
              <a:ln>
                <a:noFill/>
              </a:ln>
              <a:solidFill>
                <a:srgbClr val="8000FF"/>
              </a:solidFill>
              <a:effectLst/>
              <a:uLnTx/>
              <a:uFillTx/>
              <a:latin typeface="Fb Jabutinski HebEng Con" panose="00000500000000000000" pitchFamily="50" charset="-79"/>
              <a:ea typeface="Arial"/>
              <a:cs typeface="Fb Jabutinski HebEng Con" panose="00000500000000000000" pitchFamily="50" charset="-79"/>
              <a:sym typeface="Arial"/>
            </a:endParaRPr>
          </a:p>
        </p:txBody>
      </p:sp>
      <p:sp>
        <p:nvSpPr>
          <p:cNvPr id="15" name="אליפסה 14">
            <a:extLst>
              <a:ext uri="{FF2B5EF4-FFF2-40B4-BE49-F238E27FC236}">
                <a16:creationId xmlns:a16="http://schemas.microsoft.com/office/drawing/2014/main" id="{1994BBF9-063D-B1D4-598C-DBCB0D862FEF}"/>
              </a:ext>
            </a:extLst>
          </p:cNvPr>
          <p:cNvSpPr/>
          <p:nvPr/>
        </p:nvSpPr>
        <p:spPr>
          <a:xfrm>
            <a:off x="11253379" y="3122897"/>
            <a:ext cx="180000" cy="180000"/>
          </a:xfrm>
          <a:prstGeom prst="ellipse">
            <a:avLst/>
          </a:prstGeom>
          <a:solidFill>
            <a:srgbClr val="8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42967"/>
      </p:ext>
    </p:extLst>
  </p:cSld>
  <p:clrMapOvr>
    <a:masterClrMapping/>
  </p:clrMapOvr>
</p:sld>
</file>

<file path=ppt/theme/theme1.xml><?xml version="1.0" encoding="utf-8"?>
<a:theme xmlns:a="http://schemas.openxmlformats.org/drawingml/2006/main" name="20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ataStory 2019">
    <a:dk1>
      <a:srgbClr val="6D7073"/>
    </a:dk1>
    <a:lt1>
      <a:sysClr val="window" lastClr="FFFFFF"/>
    </a:lt1>
    <a:dk2>
      <a:srgbClr val="003752"/>
    </a:dk2>
    <a:lt2>
      <a:srgbClr val="E8EAEA"/>
    </a:lt2>
    <a:accent1>
      <a:srgbClr val="006EA4"/>
    </a:accent1>
    <a:accent2>
      <a:srgbClr val="15C5D7"/>
    </a:accent2>
    <a:accent3>
      <a:srgbClr val="8F9E22"/>
    </a:accent3>
    <a:accent4>
      <a:srgbClr val="D3D866"/>
    </a:accent4>
    <a:accent5>
      <a:srgbClr val="E4600E"/>
    </a:accent5>
    <a:accent6>
      <a:srgbClr val="F0BC3A"/>
    </a:accent6>
    <a:hlink>
      <a:srgbClr val="16BECF"/>
    </a:hlink>
    <a:folHlink>
      <a:srgbClr val="006EA4"/>
    </a:folHlink>
  </a:clrScheme>
  <a:fontScheme name="DataStory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Subtle Solids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5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2190</Words>
  <Application>Microsoft Office PowerPoint</Application>
  <PresentationFormat>מסך רחב</PresentationFormat>
  <Paragraphs>426</Paragraphs>
  <Slides>37</Slides>
  <Notes>23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37</vt:i4>
      </vt:variant>
    </vt:vector>
  </HeadingPairs>
  <TitlesOfParts>
    <vt:vector size="61" baseType="lpstr">
      <vt:lpstr>Aptos</vt:lpstr>
      <vt:lpstr>Arial</vt:lpstr>
      <vt:lpstr>Bahnschrift Condensed</vt:lpstr>
      <vt:lpstr>Calibri</vt:lpstr>
      <vt:lpstr>EconSansCnd</vt:lpstr>
      <vt:lpstr>Fb Jabutinski</vt:lpstr>
      <vt:lpstr>Fb Jabutinski HebEng</vt:lpstr>
      <vt:lpstr>Fb Jabutinski HebEng Black</vt:lpstr>
      <vt:lpstr>Fb Jabutinski HebEng Bold</vt:lpstr>
      <vt:lpstr>Fb Jabutinski HebEng Con</vt:lpstr>
      <vt:lpstr>Fb Jabutinski HebEng Con Bold</vt:lpstr>
      <vt:lpstr>Fb Jabutinski HebEng Con Light</vt:lpstr>
      <vt:lpstr>Fb Jabutinski HebEng Light</vt:lpstr>
      <vt:lpstr>Fb Jabutinski HebEng Medium</vt:lpstr>
      <vt:lpstr>Fb JabutinskiEng Black</vt:lpstr>
      <vt:lpstr>Fb JabutinskiEng Con</vt:lpstr>
      <vt:lpstr>Fb JabutinskiEng Light</vt:lpstr>
      <vt:lpstr>Heebo Black</vt:lpstr>
      <vt:lpstr>Heebo Light</vt:lpstr>
      <vt:lpstr>Open Sans</vt:lpstr>
      <vt:lpstr>Open Sans Hebrew Light</vt:lpstr>
      <vt:lpstr>Verdana</vt:lpstr>
      <vt:lpstr>Wingdings</vt:lpstr>
      <vt:lpstr>20_ערכת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דנה פרי</dc:creator>
  <cp:lastModifiedBy>Dana Perry</cp:lastModifiedBy>
  <cp:revision>5</cp:revision>
  <dcterms:created xsi:type="dcterms:W3CDTF">2026-01-06T04:45:59Z</dcterms:created>
  <dcterms:modified xsi:type="dcterms:W3CDTF">2026-03-05T08:45:08Z</dcterms:modified>
</cp:coreProperties>
</file>